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330" r:id="rId5"/>
    <p:sldId id="928" r:id="rId6"/>
    <p:sldId id="930" r:id="rId7"/>
    <p:sldId id="929" r:id="rId8"/>
    <p:sldId id="931" r:id="rId9"/>
    <p:sldId id="778" r:id="rId10"/>
    <p:sldId id="892" r:id="rId11"/>
    <p:sldId id="893" r:id="rId12"/>
    <p:sldId id="783" r:id="rId13"/>
    <p:sldId id="784" r:id="rId14"/>
    <p:sldId id="787" r:id="rId15"/>
    <p:sldId id="794" r:id="rId16"/>
    <p:sldId id="798" r:id="rId17"/>
    <p:sldId id="790" r:id="rId18"/>
    <p:sldId id="793" r:id="rId19"/>
    <p:sldId id="804" r:id="rId20"/>
    <p:sldId id="924" r:id="rId21"/>
    <p:sldId id="805" r:id="rId22"/>
    <p:sldId id="809" r:id="rId23"/>
    <p:sldId id="810" r:id="rId24"/>
    <p:sldId id="730" r:id="rId25"/>
    <p:sldId id="811" r:id="rId26"/>
    <p:sldId id="812" r:id="rId27"/>
    <p:sldId id="932" r:id="rId28"/>
    <p:sldId id="603" r:id="rId29"/>
    <p:sldId id="731" r:id="rId30"/>
    <p:sldId id="813" r:id="rId31"/>
    <p:sldId id="814" r:id="rId32"/>
    <p:sldId id="817" r:id="rId33"/>
    <p:sldId id="619" r:id="rId34"/>
    <p:sldId id="623" r:id="rId35"/>
    <p:sldId id="621" r:id="rId36"/>
    <p:sldId id="819" r:id="rId37"/>
    <p:sldId id="626" r:id="rId38"/>
    <p:sldId id="627" r:id="rId39"/>
    <p:sldId id="630" r:id="rId40"/>
    <p:sldId id="849" r:id="rId41"/>
    <p:sldId id="850" r:id="rId42"/>
    <p:sldId id="852" r:id="rId43"/>
    <p:sldId id="853" r:id="rId44"/>
    <p:sldId id="896" r:id="rId45"/>
    <p:sldId id="855" r:id="rId46"/>
    <p:sldId id="856" r:id="rId47"/>
    <p:sldId id="858" r:id="rId48"/>
    <p:sldId id="859" r:id="rId49"/>
    <p:sldId id="897" r:id="rId50"/>
    <p:sldId id="862" r:id="rId51"/>
    <p:sldId id="860" r:id="rId52"/>
    <p:sldId id="863" r:id="rId53"/>
    <p:sldId id="635" r:id="rId54"/>
    <p:sldId id="845" r:id="rId55"/>
    <p:sldId id="847" r:id="rId56"/>
    <p:sldId id="650" r:id="rId57"/>
    <p:sldId id="656" r:id="rId58"/>
    <p:sldId id="657" r:id="rId59"/>
    <p:sldId id="666" r:id="rId60"/>
    <p:sldId id="668" r:id="rId61"/>
    <p:sldId id="672" r:id="rId62"/>
    <p:sldId id="671" r:id="rId63"/>
    <p:sldId id="669" r:id="rId64"/>
    <p:sldId id="676" r:id="rId65"/>
    <p:sldId id="683" r:id="rId66"/>
    <p:sldId id="681" r:id="rId67"/>
    <p:sldId id="701" r:id="rId68"/>
    <p:sldId id="480" r:id="rId69"/>
  </p:sldIdLst>
  <p:sldSz cx="9144000" cy="6858000" type="screen4x3"/>
  <p:notesSz cx="6858000" cy="9144000"/>
  <p:defaultTextStyle>
    <a:defPPr>
      <a:defRPr lang="zh-CN"/>
    </a:defPPr>
    <a:lvl1pPr marL="0" lvl="0" indent="0" algn="ctr" defTabSz="914400" rtl="0" eaLnBrk="1" fontAlgn="base" latinLnBrk="0" hangingPunct="1">
      <a:lnSpc>
        <a:spcPct val="100000"/>
      </a:lnSpc>
      <a:spcBef>
        <a:spcPct val="0"/>
      </a:spcBef>
      <a:spcAft>
        <a:spcPct val="0"/>
      </a:spcAft>
      <a:buNone/>
      <a:defRPr sz="2000" b="0" i="0" u="none" kern="1200" baseline="0">
        <a:solidFill>
          <a:srgbClr val="FFFF00"/>
        </a:solidFill>
        <a:latin typeface="Times New Roman" panose="02020603050405020304" pitchFamily="18" charset="0"/>
        <a:ea typeface="宋体" panose="02010600030101010101" pitchFamily="2" charset="-122"/>
        <a:cs typeface="+mn-cs"/>
      </a:defRPr>
    </a:lvl1pPr>
    <a:lvl2pPr marL="457200" lvl="1" indent="0" algn="ctr" defTabSz="914400" rtl="0" eaLnBrk="1" fontAlgn="base" latinLnBrk="0" hangingPunct="1">
      <a:lnSpc>
        <a:spcPct val="100000"/>
      </a:lnSpc>
      <a:spcBef>
        <a:spcPct val="0"/>
      </a:spcBef>
      <a:spcAft>
        <a:spcPct val="0"/>
      </a:spcAft>
      <a:buNone/>
      <a:defRPr sz="2000" b="0" i="0" u="none" kern="1200" baseline="0">
        <a:solidFill>
          <a:srgbClr val="FFFF00"/>
        </a:solidFill>
        <a:latin typeface="Times New Roman" panose="02020603050405020304" pitchFamily="18" charset="0"/>
        <a:ea typeface="宋体" panose="02010600030101010101" pitchFamily="2" charset="-122"/>
        <a:cs typeface="+mn-cs"/>
      </a:defRPr>
    </a:lvl2pPr>
    <a:lvl3pPr marL="914400" lvl="2" indent="0" algn="ctr" defTabSz="914400" rtl="0" eaLnBrk="1" fontAlgn="base" latinLnBrk="0" hangingPunct="1">
      <a:lnSpc>
        <a:spcPct val="100000"/>
      </a:lnSpc>
      <a:spcBef>
        <a:spcPct val="0"/>
      </a:spcBef>
      <a:spcAft>
        <a:spcPct val="0"/>
      </a:spcAft>
      <a:buNone/>
      <a:defRPr sz="2000" b="0" i="0" u="none" kern="1200" baseline="0">
        <a:solidFill>
          <a:srgbClr val="FFFF00"/>
        </a:solidFill>
        <a:latin typeface="Times New Roman" panose="02020603050405020304" pitchFamily="18" charset="0"/>
        <a:ea typeface="宋体" panose="02010600030101010101" pitchFamily="2" charset="-122"/>
        <a:cs typeface="+mn-cs"/>
      </a:defRPr>
    </a:lvl3pPr>
    <a:lvl4pPr marL="1371600" lvl="3" indent="0" algn="ctr" defTabSz="914400" rtl="0" eaLnBrk="1" fontAlgn="base" latinLnBrk="0" hangingPunct="1">
      <a:lnSpc>
        <a:spcPct val="100000"/>
      </a:lnSpc>
      <a:spcBef>
        <a:spcPct val="0"/>
      </a:spcBef>
      <a:spcAft>
        <a:spcPct val="0"/>
      </a:spcAft>
      <a:buNone/>
      <a:defRPr sz="2000" b="0" i="0" u="none" kern="1200" baseline="0">
        <a:solidFill>
          <a:srgbClr val="FFFF00"/>
        </a:solidFill>
        <a:latin typeface="Times New Roman" panose="02020603050405020304" pitchFamily="18" charset="0"/>
        <a:ea typeface="宋体" panose="02010600030101010101" pitchFamily="2" charset="-122"/>
        <a:cs typeface="+mn-cs"/>
      </a:defRPr>
    </a:lvl4pPr>
    <a:lvl5pPr marL="1828800" lvl="4" indent="0" algn="ctr" defTabSz="914400" rtl="0" eaLnBrk="1" fontAlgn="base" latinLnBrk="0" hangingPunct="1">
      <a:lnSpc>
        <a:spcPct val="100000"/>
      </a:lnSpc>
      <a:spcBef>
        <a:spcPct val="0"/>
      </a:spcBef>
      <a:spcAft>
        <a:spcPct val="0"/>
      </a:spcAft>
      <a:buNone/>
      <a:defRPr sz="2000" b="0" i="0" u="none" kern="1200" baseline="0">
        <a:solidFill>
          <a:srgbClr val="FFFF00"/>
        </a:solidFill>
        <a:latin typeface="Times New Roman" panose="02020603050405020304" pitchFamily="18" charset="0"/>
        <a:ea typeface="宋体" panose="02010600030101010101" pitchFamily="2" charset="-122"/>
        <a:cs typeface="+mn-cs"/>
      </a:defRPr>
    </a:lvl5pPr>
    <a:lvl6pPr marL="2286000" lvl="5" indent="0" algn="ctr" defTabSz="914400" rtl="0" eaLnBrk="1" fontAlgn="base" latinLnBrk="0" hangingPunct="1">
      <a:lnSpc>
        <a:spcPct val="100000"/>
      </a:lnSpc>
      <a:spcBef>
        <a:spcPct val="0"/>
      </a:spcBef>
      <a:spcAft>
        <a:spcPct val="0"/>
      </a:spcAft>
      <a:buNone/>
      <a:defRPr sz="2000" b="0" i="0" u="none" kern="1200" baseline="0">
        <a:solidFill>
          <a:srgbClr val="FFFF00"/>
        </a:solidFill>
        <a:latin typeface="Times New Roman" panose="02020603050405020304" pitchFamily="18" charset="0"/>
        <a:ea typeface="宋体" panose="02010600030101010101" pitchFamily="2" charset="-122"/>
        <a:cs typeface="+mn-cs"/>
      </a:defRPr>
    </a:lvl6pPr>
    <a:lvl7pPr marL="2743200" lvl="6" indent="0" algn="ctr" defTabSz="914400" rtl="0" eaLnBrk="1" fontAlgn="base" latinLnBrk="0" hangingPunct="1">
      <a:lnSpc>
        <a:spcPct val="100000"/>
      </a:lnSpc>
      <a:spcBef>
        <a:spcPct val="0"/>
      </a:spcBef>
      <a:spcAft>
        <a:spcPct val="0"/>
      </a:spcAft>
      <a:buNone/>
      <a:defRPr sz="2000" b="0" i="0" u="none" kern="1200" baseline="0">
        <a:solidFill>
          <a:srgbClr val="FFFF00"/>
        </a:solidFill>
        <a:latin typeface="Times New Roman" panose="02020603050405020304" pitchFamily="18" charset="0"/>
        <a:ea typeface="宋体" panose="02010600030101010101" pitchFamily="2" charset="-122"/>
        <a:cs typeface="+mn-cs"/>
      </a:defRPr>
    </a:lvl7pPr>
    <a:lvl8pPr marL="3200400" lvl="7" indent="0" algn="ctr" defTabSz="914400" rtl="0" eaLnBrk="1" fontAlgn="base" latinLnBrk="0" hangingPunct="1">
      <a:lnSpc>
        <a:spcPct val="100000"/>
      </a:lnSpc>
      <a:spcBef>
        <a:spcPct val="0"/>
      </a:spcBef>
      <a:spcAft>
        <a:spcPct val="0"/>
      </a:spcAft>
      <a:buNone/>
      <a:defRPr sz="2000" b="0" i="0" u="none" kern="1200" baseline="0">
        <a:solidFill>
          <a:srgbClr val="FFFF00"/>
        </a:solidFill>
        <a:latin typeface="Times New Roman" panose="02020603050405020304" pitchFamily="18" charset="0"/>
        <a:ea typeface="宋体" panose="02010600030101010101" pitchFamily="2" charset="-122"/>
        <a:cs typeface="+mn-cs"/>
      </a:defRPr>
    </a:lvl8pPr>
    <a:lvl9pPr marL="3657600" lvl="8" indent="0" algn="ctr" defTabSz="914400" rtl="0" eaLnBrk="1" fontAlgn="base" latinLnBrk="0" hangingPunct="1">
      <a:lnSpc>
        <a:spcPct val="100000"/>
      </a:lnSpc>
      <a:spcBef>
        <a:spcPct val="0"/>
      </a:spcBef>
      <a:spcAft>
        <a:spcPct val="0"/>
      </a:spcAft>
      <a:buNone/>
      <a:defRPr sz="2000" b="0" i="0" u="none" kern="1200" baseline="0">
        <a:solidFill>
          <a:srgbClr val="FFFF00"/>
        </a:solidFill>
        <a:latin typeface="Times New Roman" panose="02020603050405020304" pitchFamily="18"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FF00FF"/>
    <a:srgbClr val="CC99FF"/>
    <a:srgbClr val="008080"/>
    <a:srgbClr val="FF0000"/>
    <a:srgbClr val="FF33CC"/>
    <a:srgbClr val="FFFF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12"/>
    <p:restoredTop sz="99280"/>
  </p:normalViewPr>
  <p:slideViewPr>
    <p:cSldViewPr showGuides="1">
      <p:cViewPr>
        <p:scale>
          <a:sx n="100" d="100"/>
          <a:sy n="100" d="100"/>
        </p:scale>
        <p:origin x="-414" y="-2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416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2" Type="http://schemas.openxmlformats.org/officeDocument/2006/relationships/tableStyles" Target="tableStyles.xml"/><Relationship Id="rId71" Type="http://schemas.openxmlformats.org/officeDocument/2006/relationships/viewProps" Target="viewProps.xml"/><Relationship Id="rId70" Type="http://schemas.openxmlformats.org/officeDocument/2006/relationships/presProps" Target="presProps.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l">
              <a:defRPr sz="1200">
                <a:solidFill>
                  <a:schemeClr val="tx1"/>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035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solidFill>
                  <a:schemeClr val="tx1"/>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1" lang="en-US" alt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9636" name="Rectangle 4"/>
          <p:cNvSpPr>
            <a:spLocks noGrp="1" noRot="1" noChangeAspect="1" noTextEdit="1"/>
          </p:cNvSpPr>
          <p:nvPr>
            <p:ph type="sldImg" idx="2"/>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10035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035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l">
              <a:defRPr sz="1200">
                <a:solidFill>
                  <a:schemeClr val="tx1"/>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035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p>
            <a:pPr lvl="0" algn="r" eaLnBrk="1" hangingPunct="1">
              <a:buNone/>
            </a:pPr>
            <a:fld id="{9A0DB2DC-4C9A-4742-B13C-FB6460FD3503}" type="slidenum">
              <a:rPr lang="en-US" altLang="zh-CN" sz="1200" dirty="0">
                <a:solidFill>
                  <a:schemeClr val="tx1"/>
                </a:solidFill>
              </a:rPr>
            </a:fld>
            <a:endParaRPr lang="en-US" altLang="zh-CN" sz="1200" dirty="0">
              <a:solidFill>
                <a:schemeClr val="tx1"/>
              </a:solidFill>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70659" name="Rectangle 2"/>
          <p:cNvSpPr>
            <a:spLocks noGrp="1" noRot="1" noChangeAspect="1" noTextEdit="1"/>
          </p:cNvSpPr>
          <p:nvPr>
            <p:ph type="sldImg"/>
          </p:nvPr>
        </p:nvSpPr>
        <p:spPr/>
      </p:sp>
      <p:sp>
        <p:nvSpPr>
          <p:cNvPr id="70660"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79875" name="Rectangle 2"/>
          <p:cNvSpPr>
            <a:spLocks noGrp="1" noRot="1" noChangeAspect="1" noTextEdit="1"/>
          </p:cNvSpPr>
          <p:nvPr>
            <p:ph type="sldImg"/>
          </p:nvPr>
        </p:nvSpPr>
        <p:spPr/>
      </p:sp>
      <p:sp>
        <p:nvSpPr>
          <p:cNvPr id="79876"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80899" name="Rectangle 2"/>
          <p:cNvSpPr>
            <a:spLocks noGrp="1" noRot="1" noChangeAspect="1" noTextEdit="1"/>
          </p:cNvSpPr>
          <p:nvPr>
            <p:ph type="sldImg"/>
          </p:nvPr>
        </p:nvSpPr>
        <p:spPr/>
      </p:sp>
      <p:sp>
        <p:nvSpPr>
          <p:cNvPr id="80900"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81923" name="Rectangle 2"/>
          <p:cNvSpPr>
            <a:spLocks noGrp="1" noRot="1" noChangeAspect="1" noTextEdit="1"/>
          </p:cNvSpPr>
          <p:nvPr>
            <p:ph type="sldImg"/>
          </p:nvPr>
        </p:nvSpPr>
        <p:spPr/>
      </p:sp>
      <p:sp>
        <p:nvSpPr>
          <p:cNvPr id="81924"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82947" name="Rectangle 2"/>
          <p:cNvSpPr>
            <a:spLocks noGrp="1" noRot="1" noChangeAspect="1" noTextEdit="1"/>
          </p:cNvSpPr>
          <p:nvPr>
            <p:ph type="sldImg"/>
          </p:nvPr>
        </p:nvSpPr>
        <p:spPr/>
      </p:sp>
      <p:sp>
        <p:nvSpPr>
          <p:cNvPr id="82948"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83971" name="Rectangle 2"/>
          <p:cNvSpPr>
            <a:spLocks noGrp="1" noRot="1" noChangeAspect="1" noTextEdit="1"/>
          </p:cNvSpPr>
          <p:nvPr>
            <p:ph type="sldImg"/>
          </p:nvPr>
        </p:nvSpPr>
        <p:spPr/>
      </p:sp>
      <p:sp>
        <p:nvSpPr>
          <p:cNvPr id="83972"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84995" name="Rectangle 2"/>
          <p:cNvSpPr>
            <a:spLocks noGrp="1" noRot="1" noChangeAspect="1" noTextEdit="1"/>
          </p:cNvSpPr>
          <p:nvPr>
            <p:ph type="sldImg"/>
          </p:nvPr>
        </p:nvSpPr>
        <p:spPr/>
      </p:sp>
      <p:sp>
        <p:nvSpPr>
          <p:cNvPr id="84996"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86019" name="Rectangle 2"/>
          <p:cNvSpPr>
            <a:spLocks noGrp="1" noRot="1" noChangeAspect="1" noTextEdit="1"/>
          </p:cNvSpPr>
          <p:nvPr>
            <p:ph type="sldImg"/>
          </p:nvPr>
        </p:nvSpPr>
        <p:spPr/>
      </p:sp>
      <p:sp>
        <p:nvSpPr>
          <p:cNvPr id="86020"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87043" name="Rectangle 2"/>
          <p:cNvSpPr>
            <a:spLocks noGrp="1" noRot="1" noChangeAspect="1" noTextEdit="1"/>
          </p:cNvSpPr>
          <p:nvPr>
            <p:ph type="sldImg"/>
          </p:nvPr>
        </p:nvSpPr>
        <p:spPr/>
      </p:sp>
      <p:sp>
        <p:nvSpPr>
          <p:cNvPr id="87044"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88067" name="Rectangle 2"/>
          <p:cNvSpPr>
            <a:spLocks noGrp="1" noRot="1" noChangeAspect="1" noTextEdit="1"/>
          </p:cNvSpPr>
          <p:nvPr>
            <p:ph type="sldImg"/>
          </p:nvPr>
        </p:nvSpPr>
        <p:spPr/>
      </p:sp>
      <p:sp>
        <p:nvSpPr>
          <p:cNvPr id="88068"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89091" name="Rectangle 2"/>
          <p:cNvSpPr>
            <a:spLocks noGrp="1" noRot="1" noChangeAspect="1" noTextEdit="1"/>
          </p:cNvSpPr>
          <p:nvPr>
            <p:ph type="sldImg"/>
          </p:nvPr>
        </p:nvSpPr>
        <p:spPr/>
      </p:sp>
      <p:sp>
        <p:nvSpPr>
          <p:cNvPr id="89092"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71683" name="Rectangle 2"/>
          <p:cNvSpPr>
            <a:spLocks noGrp="1" noRot="1" noChangeAspect="1" noTextEdit="1"/>
          </p:cNvSpPr>
          <p:nvPr>
            <p:ph type="sldImg"/>
          </p:nvPr>
        </p:nvSpPr>
        <p:spPr/>
      </p:sp>
      <p:sp>
        <p:nvSpPr>
          <p:cNvPr id="71684"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90115" name="Rectangle 2"/>
          <p:cNvSpPr>
            <a:spLocks noGrp="1" noRot="1" noChangeAspect="1" noTextEdit="1"/>
          </p:cNvSpPr>
          <p:nvPr>
            <p:ph type="sldImg"/>
          </p:nvPr>
        </p:nvSpPr>
        <p:spPr/>
      </p:sp>
      <p:sp>
        <p:nvSpPr>
          <p:cNvPr id="90116"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91139" name="Rectangle 2"/>
          <p:cNvSpPr>
            <a:spLocks noGrp="1" noRot="1" noChangeAspect="1" noTextEdit="1"/>
          </p:cNvSpPr>
          <p:nvPr>
            <p:ph type="sldImg"/>
          </p:nvPr>
        </p:nvSpPr>
        <p:spPr/>
      </p:sp>
      <p:sp>
        <p:nvSpPr>
          <p:cNvPr id="91140"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92163" name="Rectangle 2"/>
          <p:cNvSpPr>
            <a:spLocks noGrp="1" noRot="1" noChangeAspect="1" noTextEdit="1"/>
          </p:cNvSpPr>
          <p:nvPr>
            <p:ph type="sldImg"/>
          </p:nvPr>
        </p:nvSpPr>
        <p:spPr/>
      </p:sp>
      <p:sp>
        <p:nvSpPr>
          <p:cNvPr id="92164"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93187" name="Rectangle 2"/>
          <p:cNvSpPr>
            <a:spLocks noGrp="1" noRot="1" noChangeAspect="1" noTextEdit="1"/>
          </p:cNvSpPr>
          <p:nvPr>
            <p:ph type="sldImg"/>
          </p:nvPr>
        </p:nvSpPr>
        <p:spPr/>
      </p:sp>
      <p:sp>
        <p:nvSpPr>
          <p:cNvPr id="93188"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94211" name="Rectangle 2"/>
          <p:cNvSpPr>
            <a:spLocks noGrp="1" noRot="1" noChangeAspect="1" noTextEdit="1"/>
          </p:cNvSpPr>
          <p:nvPr>
            <p:ph type="sldImg"/>
          </p:nvPr>
        </p:nvSpPr>
        <p:spPr/>
      </p:sp>
      <p:sp>
        <p:nvSpPr>
          <p:cNvPr id="94212"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95235" name="Rectangle 2"/>
          <p:cNvSpPr>
            <a:spLocks noGrp="1" noRot="1" noChangeAspect="1" noTextEdit="1"/>
          </p:cNvSpPr>
          <p:nvPr>
            <p:ph type="sldImg"/>
          </p:nvPr>
        </p:nvSpPr>
        <p:spPr/>
      </p:sp>
      <p:sp>
        <p:nvSpPr>
          <p:cNvPr id="95236"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96259" name="Rectangle 2"/>
          <p:cNvSpPr>
            <a:spLocks noGrp="1" noRot="1" noChangeAspect="1" noTextEdit="1"/>
          </p:cNvSpPr>
          <p:nvPr>
            <p:ph type="sldImg"/>
          </p:nvPr>
        </p:nvSpPr>
        <p:spPr/>
      </p:sp>
      <p:sp>
        <p:nvSpPr>
          <p:cNvPr id="96260"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97283" name="Rectangle 2"/>
          <p:cNvSpPr>
            <a:spLocks noGrp="1" noRot="1" noChangeAspect="1" noTextEdit="1"/>
          </p:cNvSpPr>
          <p:nvPr>
            <p:ph type="sldImg"/>
          </p:nvPr>
        </p:nvSpPr>
        <p:spPr/>
      </p:sp>
      <p:sp>
        <p:nvSpPr>
          <p:cNvPr id="97284"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98307" name="Rectangle 2"/>
          <p:cNvSpPr>
            <a:spLocks noGrp="1" noRot="1" noChangeAspect="1" noTextEdit="1"/>
          </p:cNvSpPr>
          <p:nvPr>
            <p:ph type="sldImg"/>
          </p:nvPr>
        </p:nvSpPr>
        <p:spPr/>
      </p:sp>
      <p:sp>
        <p:nvSpPr>
          <p:cNvPr id="98308"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99331" name="Rectangle 2"/>
          <p:cNvSpPr>
            <a:spLocks noGrp="1" noRot="1" noChangeAspect="1" noTextEdit="1"/>
          </p:cNvSpPr>
          <p:nvPr>
            <p:ph type="sldImg"/>
          </p:nvPr>
        </p:nvSpPr>
        <p:spPr/>
      </p:sp>
      <p:sp>
        <p:nvSpPr>
          <p:cNvPr id="99332"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72707" name="Rectangle 2"/>
          <p:cNvSpPr>
            <a:spLocks noGrp="1" noRot="1" noChangeAspect="1" noTextEdit="1"/>
          </p:cNvSpPr>
          <p:nvPr>
            <p:ph type="sldImg"/>
          </p:nvPr>
        </p:nvSpPr>
        <p:spPr/>
      </p:sp>
      <p:sp>
        <p:nvSpPr>
          <p:cNvPr id="72708"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00355" name="Rectangle 2"/>
          <p:cNvSpPr>
            <a:spLocks noGrp="1" noRot="1" noChangeAspect="1" noTextEdit="1"/>
          </p:cNvSpPr>
          <p:nvPr>
            <p:ph type="sldImg"/>
          </p:nvPr>
        </p:nvSpPr>
        <p:spPr/>
      </p:sp>
      <p:sp>
        <p:nvSpPr>
          <p:cNvPr id="100356"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01379" name="Rectangle 2"/>
          <p:cNvSpPr>
            <a:spLocks noGrp="1" noRot="1" noChangeAspect="1" noTextEdit="1"/>
          </p:cNvSpPr>
          <p:nvPr>
            <p:ph type="sldImg"/>
          </p:nvPr>
        </p:nvSpPr>
        <p:spPr/>
      </p:sp>
      <p:sp>
        <p:nvSpPr>
          <p:cNvPr id="101380"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02403" name="Rectangle 2"/>
          <p:cNvSpPr>
            <a:spLocks noGrp="1" noRot="1" noChangeAspect="1" noTextEdit="1"/>
          </p:cNvSpPr>
          <p:nvPr>
            <p:ph type="sldImg"/>
          </p:nvPr>
        </p:nvSpPr>
        <p:spPr/>
      </p:sp>
      <p:sp>
        <p:nvSpPr>
          <p:cNvPr id="102404"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03427" name="Rectangle 2"/>
          <p:cNvSpPr>
            <a:spLocks noGrp="1" noRot="1" noChangeAspect="1" noTextEdit="1"/>
          </p:cNvSpPr>
          <p:nvPr>
            <p:ph type="sldImg"/>
          </p:nvPr>
        </p:nvSpPr>
        <p:spPr/>
      </p:sp>
      <p:sp>
        <p:nvSpPr>
          <p:cNvPr id="103428"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04451" name="Rectangle 2"/>
          <p:cNvSpPr>
            <a:spLocks noGrp="1" noRot="1" noChangeAspect="1" noTextEdit="1"/>
          </p:cNvSpPr>
          <p:nvPr>
            <p:ph type="sldImg"/>
          </p:nvPr>
        </p:nvSpPr>
        <p:spPr/>
      </p:sp>
      <p:sp>
        <p:nvSpPr>
          <p:cNvPr id="104452"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05475" name="Rectangle 2"/>
          <p:cNvSpPr>
            <a:spLocks noGrp="1" noRot="1" noChangeAspect="1" noTextEdit="1"/>
          </p:cNvSpPr>
          <p:nvPr>
            <p:ph type="sldImg"/>
          </p:nvPr>
        </p:nvSpPr>
        <p:spPr/>
      </p:sp>
      <p:sp>
        <p:nvSpPr>
          <p:cNvPr id="105476"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06499" name="Rectangle 2"/>
          <p:cNvSpPr>
            <a:spLocks noGrp="1" noRot="1" noChangeAspect="1" noTextEdit="1"/>
          </p:cNvSpPr>
          <p:nvPr>
            <p:ph type="sldImg"/>
          </p:nvPr>
        </p:nvSpPr>
        <p:spPr/>
      </p:sp>
      <p:sp>
        <p:nvSpPr>
          <p:cNvPr id="106500"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07523" name="Rectangle 2"/>
          <p:cNvSpPr>
            <a:spLocks noGrp="1" noRot="1" noChangeAspect="1" noTextEdit="1"/>
          </p:cNvSpPr>
          <p:nvPr>
            <p:ph type="sldImg"/>
          </p:nvPr>
        </p:nvSpPr>
        <p:spPr/>
      </p:sp>
      <p:sp>
        <p:nvSpPr>
          <p:cNvPr id="107524"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08547" name="Rectangle 2"/>
          <p:cNvSpPr>
            <a:spLocks noGrp="1" noRot="1" noChangeAspect="1" noTextEdit="1"/>
          </p:cNvSpPr>
          <p:nvPr>
            <p:ph type="sldImg"/>
          </p:nvPr>
        </p:nvSpPr>
        <p:spPr/>
      </p:sp>
      <p:sp>
        <p:nvSpPr>
          <p:cNvPr id="108548"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09571" name="Rectangle 2"/>
          <p:cNvSpPr>
            <a:spLocks noGrp="1" noRot="1" noChangeAspect="1" noTextEdit="1"/>
          </p:cNvSpPr>
          <p:nvPr>
            <p:ph type="sldImg"/>
          </p:nvPr>
        </p:nvSpPr>
        <p:spPr/>
      </p:sp>
      <p:sp>
        <p:nvSpPr>
          <p:cNvPr id="109572"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73731" name="Rectangle 2"/>
          <p:cNvSpPr>
            <a:spLocks noGrp="1" noRot="1" noChangeAspect="1" noTextEdit="1"/>
          </p:cNvSpPr>
          <p:nvPr>
            <p:ph type="sldImg"/>
          </p:nvPr>
        </p:nvSpPr>
        <p:spPr/>
      </p:sp>
      <p:sp>
        <p:nvSpPr>
          <p:cNvPr id="73732"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10595" name="Rectangle 2"/>
          <p:cNvSpPr>
            <a:spLocks noGrp="1" noRot="1" noChangeAspect="1" noTextEdit="1"/>
          </p:cNvSpPr>
          <p:nvPr>
            <p:ph type="sldImg"/>
          </p:nvPr>
        </p:nvSpPr>
        <p:spPr/>
      </p:sp>
      <p:sp>
        <p:nvSpPr>
          <p:cNvPr id="110596"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11619" name="Rectangle 2"/>
          <p:cNvSpPr>
            <a:spLocks noGrp="1" noRot="1" noChangeAspect="1" noTextEdit="1"/>
          </p:cNvSpPr>
          <p:nvPr>
            <p:ph type="sldImg"/>
          </p:nvPr>
        </p:nvSpPr>
        <p:spPr/>
      </p:sp>
      <p:sp>
        <p:nvSpPr>
          <p:cNvPr id="111620"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12643" name="Rectangle 2"/>
          <p:cNvSpPr>
            <a:spLocks noGrp="1" noRot="1" noChangeAspect="1" noTextEdit="1"/>
          </p:cNvSpPr>
          <p:nvPr>
            <p:ph type="sldImg"/>
          </p:nvPr>
        </p:nvSpPr>
        <p:spPr/>
      </p:sp>
      <p:sp>
        <p:nvSpPr>
          <p:cNvPr id="112644"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13667" name="Rectangle 2"/>
          <p:cNvSpPr>
            <a:spLocks noGrp="1" noRot="1" noChangeAspect="1" noTextEdit="1"/>
          </p:cNvSpPr>
          <p:nvPr>
            <p:ph type="sldImg"/>
          </p:nvPr>
        </p:nvSpPr>
        <p:spPr/>
      </p:sp>
      <p:sp>
        <p:nvSpPr>
          <p:cNvPr id="113668"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14691" name="Rectangle 2"/>
          <p:cNvSpPr>
            <a:spLocks noGrp="1" noRot="1" noChangeAspect="1" noTextEdit="1"/>
          </p:cNvSpPr>
          <p:nvPr>
            <p:ph type="sldImg"/>
          </p:nvPr>
        </p:nvSpPr>
        <p:spPr/>
      </p:sp>
      <p:sp>
        <p:nvSpPr>
          <p:cNvPr id="114692"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15715" name="Rectangle 2"/>
          <p:cNvSpPr>
            <a:spLocks noGrp="1" noRot="1" noChangeAspect="1" noTextEdit="1"/>
          </p:cNvSpPr>
          <p:nvPr>
            <p:ph type="sldImg"/>
          </p:nvPr>
        </p:nvSpPr>
        <p:spPr/>
      </p:sp>
      <p:sp>
        <p:nvSpPr>
          <p:cNvPr id="115716"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16739" name="Rectangle 2"/>
          <p:cNvSpPr>
            <a:spLocks noGrp="1" noRot="1" noChangeAspect="1" noTextEdit="1"/>
          </p:cNvSpPr>
          <p:nvPr>
            <p:ph type="sldImg"/>
          </p:nvPr>
        </p:nvSpPr>
        <p:spPr/>
      </p:sp>
      <p:sp>
        <p:nvSpPr>
          <p:cNvPr id="116740"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17763" name="Rectangle 2"/>
          <p:cNvSpPr>
            <a:spLocks noGrp="1" noRot="1" noChangeAspect="1" noTextEdit="1"/>
          </p:cNvSpPr>
          <p:nvPr>
            <p:ph type="sldImg"/>
          </p:nvPr>
        </p:nvSpPr>
        <p:spPr/>
      </p:sp>
      <p:sp>
        <p:nvSpPr>
          <p:cNvPr id="117764"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18787" name="Rectangle 2"/>
          <p:cNvSpPr>
            <a:spLocks noGrp="1" noRot="1" noChangeAspect="1" noTextEdit="1"/>
          </p:cNvSpPr>
          <p:nvPr>
            <p:ph type="sldImg"/>
          </p:nvPr>
        </p:nvSpPr>
        <p:spPr/>
      </p:sp>
      <p:sp>
        <p:nvSpPr>
          <p:cNvPr id="118788"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19811" name="Rectangle 2"/>
          <p:cNvSpPr>
            <a:spLocks noGrp="1" noRot="1" noChangeAspect="1" noTextEdit="1"/>
          </p:cNvSpPr>
          <p:nvPr>
            <p:ph type="sldImg"/>
          </p:nvPr>
        </p:nvSpPr>
        <p:spPr/>
      </p:sp>
      <p:sp>
        <p:nvSpPr>
          <p:cNvPr id="119812"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74755" name="Rectangle 2"/>
          <p:cNvSpPr>
            <a:spLocks noGrp="1" noRot="1" noChangeAspect="1" noTextEdit="1"/>
          </p:cNvSpPr>
          <p:nvPr>
            <p:ph type="sldImg"/>
          </p:nvPr>
        </p:nvSpPr>
        <p:spPr/>
      </p:sp>
      <p:sp>
        <p:nvSpPr>
          <p:cNvPr id="74756"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20835" name="Rectangle 2"/>
          <p:cNvSpPr>
            <a:spLocks noGrp="1" noRot="1" noChangeAspect="1" noTextEdit="1"/>
          </p:cNvSpPr>
          <p:nvPr>
            <p:ph type="sldImg"/>
          </p:nvPr>
        </p:nvSpPr>
        <p:spPr/>
      </p:sp>
      <p:sp>
        <p:nvSpPr>
          <p:cNvPr id="120836"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21859" name="Rectangle 2"/>
          <p:cNvSpPr>
            <a:spLocks noGrp="1" noRot="1" noChangeAspect="1" noTextEdit="1"/>
          </p:cNvSpPr>
          <p:nvPr>
            <p:ph type="sldImg"/>
          </p:nvPr>
        </p:nvSpPr>
        <p:spPr/>
      </p:sp>
      <p:sp>
        <p:nvSpPr>
          <p:cNvPr id="121860"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22883" name="Rectangle 2"/>
          <p:cNvSpPr>
            <a:spLocks noGrp="1" noRot="1" noChangeAspect="1" noTextEdit="1"/>
          </p:cNvSpPr>
          <p:nvPr>
            <p:ph type="sldImg"/>
          </p:nvPr>
        </p:nvSpPr>
        <p:spPr/>
      </p:sp>
      <p:sp>
        <p:nvSpPr>
          <p:cNvPr id="122884"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23907" name="Rectangle 2"/>
          <p:cNvSpPr>
            <a:spLocks noGrp="1" noRot="1" noChangeAspect="1" noTextEdit="1"/>
          </p:cNvSpPr>
          <p:nvPr>
            <p:ph type="sldImg"/>
          </p:nvPr>
        </p:nvSpPr>
        <p:spPr/>
      </p:sp>
      <p:sp>
        <p:nvSpPr>
          <p:cNvPr id="123908"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24931" name="Rectangle 2"/>
          <p:cNvSpPr>
            <a:spLocks noGrp="1" noRot="1" noChangeAspect="1" noTextEdit="1"/>
          </p:cNvSpPr>
          <p:nvPr>
            <p:ph type="sldImg"/>
          </p:nvPr>
        </p:nvSpPr>
        <p:spPr/>
      </p:sp>
      <p:sp>
        <p:nvSpPr>
          <p:cNvPr id="124932"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25955" name="Rectangle 2"/>
          <p:cNvSpPr>
            <a:spLocks noGrp="1" noRot="1" noChangeAspect="1" noTextEdit="1"/>
          </p:cNvSpPr>
          <p:nvPr>
            <p:ph type="sldImg"/>
          </p:nvPr>
        </p:nvSpPr>
        <p:spPr/>
      </p:sp>
      <p:sp>
        <p:nvSpPr>
          <p:cNvPr id="125956"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26979" name="Rectangle 2"/>
          <p:cNvSpPr>
            <a:spLocks noGrp="1" noRot="1" noChangeAspect="1" noTextEdit="1"/>
          </p:cNvSpPr>
          <p:nvPr>
            <p:ph type="sldImg"/>
          </p:nvPr>
        </p:nvSpPr>
        <p:spPr/>
      </p:sp>
      <p:sp>
        <p:nvSpPr>
          <p:cNvPr id="126980"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28003" name="Rectangle 2"/>
          <p:cNvSpPr>
            <a:spLocks noGrp="1" noRot="1" noChangeAspect="1" noTextEdit="1"/>
          </p:cNvSpPr>
          <p:nvPr>
            <p:ph type="sldImg"/>
          </p:nvPr>
        </p:nvSpPr>
        <p:spPr/>
      </p:sp>
      <p:sp>
        <p:nvSpPr>
          <p:cNvPr id="128004"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29027" name="Rectangle 2"/>
          <p:cNvSpPr>
            <a:spLocks noGrp="1" noRot="1" noChangeAspect="1" noTextEdit="1"/>
          </p:cNvSpPr>
          <p:nvPr>
            <p:ph type="sldImg"/>
          </p:nvPr>
        </p:nvSpPr>
        <p:spPr/>
      </p:sp>
      <p:sp>
        <p:nvSpPr>
          <p:cNvPr id="129028"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30051" name="Rectangle 2"/>
          <p:cNvSpPr>
            <a:spLocks noGrp="1" noRot="1" noChangeAspect="1" noTextEdit="1"/>
          </p:cNvSpPr>
          <p:nvPr>
            <p:ph type="sldImg"/>
          </p:nvPr>
        </p:nvSpPr>
        <p:spPr/>
      </p:sp>
      <p:sp>
        <p:nvSpPr>
          <p:cNvPr id="130052"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75779" name="Rectangle 2"/>
          <p:cNvSpPr>
            <a:spLocks noGrp="1" noRot="1" noChangeAspect="1" noTextEdit="1"/>
          </p:cNvSpPr>
          <p:nvPr>
            <p:ph type="sldImg"/>
          </p:nvPr>
        </p:nvSpPr>
        <p:spPr/>
      </p:sp>
      <p:sp>
        <p:nvSpPr>
          <p:cNvPr id="75780"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31075" name="Rectangle 2"/>
          <p:cNvSpPr>
            <a:spLocks noGrp="1" noRot="1" noChangeAspect="1" noTextEdit="1"/>
          </p:cNvSpPr>
          <p:nvPr>
            <p:ph type="sldImg"/>
          </p:nvPr>
        </p:nvSpPr>
        <p:spPr/>
      </p:sp>
      <p:sp>
        <p:nvSpPr>
          <p:cNvPr id="131076"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32099" name="Rectangle 2"/>
          <p:cNvSpPr>
            <a:spLocks noGrp="1" noRot="1" noChangeAspect="1" noTextEdit="1"/>
          </p:cNvSpPr>
          <p:nvPr>
            <p:ph type="sldImg"/>
          </p:nvPr>
        </p:nvSpPr>
        <p:spPr/>
      </p:sp>
      <p:sp>
        <p:nvSpPr>
          <p:cNvPr id="132100"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33123" name="Rectangle 2"/>
          <p:cNvSpPr>
            <a:spLocks noGrp="1" noRot="1" noChangeAspect="1" noTextEdit="1"/>
          </p:cNvSpPr>
          <p:nvPr>
            <p:ph type="sldImg"/>
          </p:nvPr>
        </p:nvSpPr>
        <p:spPr/>
      </p:sp>
      <p:sp>
        <p:nvSpPr>
          <p:cNvPr id="133124"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34147" name="Rectangle 2"/>
          <p:cNvSpPr>
            <a:spLocks noGrp="1" noRot="1" noChangeAspect="1" noTextEdit="1"/>
          </p:cNvSpPr>
          <p:nvPr>
            <p:ph type="sldImg"/>
          </p:nvPr>
        </p:nvSpPr>
        <p:spPr/>
      </p:sp>
      <p:sp>
        <p:nvSpPr>
          <p:cNvPr id="134148"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35171" name="Rectangle 2"/>
          <p:cNvSpPr>
            <a:spLocks noGrp="1" noRot="1" noChangeAspect="1" noTextEdit="1"/>
          </p:cNvSpPr>
          <p:nvPr>
            <p:ph type="sldImg"/>
          </p:nvPr>
        </p:nvSpPr>
        <p:spPr/>
      </p:sp>
      <p:sp>
        <p:nvSpPr>
          <p:cNvPr id="135172"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36195" name="Rectangle 2"/>
          <p:cNvSpPr>
            <a:spLocks noGrp="1" noRot="1" noChangeAspect="1" noTextEdit="1"/>
          </p:cNvSpPr>
          <p:nvPr>
            <p:ph type="sldImg"/>
          </p:nvPr>
        </p:nvSpPr>
        <p:spPr/>
      </p:sp>
      <p:sp>
        <p:nvSpPr>
          <p:cNvPr id="136196"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137219" name="Rectangle 2"/>
          <p:cNvSpPr>
            <a:spLocks noGrp="1" noRot="1" noChangeAspect="1" noTextEdit="1"/>
          </p:cNvSpPr>
          <p:nvPr>
            <p:ph type="sldImg"/>
          </p:nvPr>
        </p:nvSpPr>
        <p:spPr/>
      </p:sp>
      <p:sp>
        <p:nvSpPr>
          <p:cNvPr id="137220"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76803" name="Rectangle 2"/>
          <p:cNvSpPr>
            <a:spLocks noGrp="1" noRot="1" noChangeAspect="1" noTextEdit="1"/>
          </p:cNvSpPr>
          <p:nvPr>
            <p:ph type="sldImg"/>
          </p:nvPr>
        </p:nvSpPr>
        <p:spPr/>
      </p:sp>
      <p:sp>
        <p:nvSpPr>
          <p:cNvPr id="76804"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77827" name="Rectangle 2"/>
          <p:cNvSpPr>
            <a:spLocks noGrp="1" noRot="1" noChangeAspect="1" noTextEdit="1"/>
          </p:cNvSpPr>
          <p:nvPr>
            <p:ph type="sldImg"/>
          </p:nvPr>
        </p:nvSpPr>
        <p:spPr/>
      </p:sp>
      <p:sp>
        <p:nvSpPr>
          <p:cNvPr id="77828"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solidFill>
                  <a:schemeClr val="tx1"/>
                </a:solidFill>
              </a:rPr>
            </a:fld>
            <a:endParaRPr lang="en-US" altLang="zh-CN" sz="1200" dirty="0">
              <a:solidFill>
                <a:schemeClr val="tx1"/>
              </a:solidFill>
            </a:endParaRPr>
          </a:p>
        </p:txBody>
      </p:sp>
      <p:sp>
        <p:nvSpPr>
          <p:cNvPr id="78851" name="Rectangle 2"/>
          <p:cNvSpPr>
            <a:spLocks noGrp="1" noRot="1" noChangeAspect="1" noTextEdit="1"/>
          </p:cNvSpPr>
          <p:nvPr>
            <p:ph type="sldImg"/>
          </p:nvPr>
        </p:nvSpPr>
        <p:spPr/>
      </p:sp>
      <p:sp>
        <p:nvSpPr>
          <p:cNvPr id="78852" name="Rectangle 3"/>
          <p:cNvSpPr>
            <a:spLocks noGrp="1"/>
          </p:cNvSpPr>
          <p:nvPr>
            <p:ph type="body" idx="1"/>
          </p:nvPr>
        </p:nvSpPr>
        <p:spPr/>
        <p:txBody>
          <a:bodyPr wrap="square" lIns="91440" tIns="45720" rIns="91440" bIns="45720" anchor="t"/>
          <a:lstStyle/>
          <a:p>
            <a:pPr lvl="0" eaLnBrk="1" hangingPunct="1"/>
            <a:endParaRPr lang="zh-CN"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56425" y="623888"/>
            <a:ext cx="1671638" cy="53959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941513" y="623888"/>
            <a:ext cx="4862512" cy="539591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941513" y="2133600"/>
            <a:ext cx="3267075"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5360988" y="2133600"/>
            <a:ext cx="3267075"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457200" rtl="0" eaLnBrk="0" fontAlgn="base" latinLnBrk="0" hangingPunct="0">
              <a:lnSpc>
                <a:spcPct val="100000"/>
              </a:lnSpc>
              <a:spcBef>
                <a:spcPts val="1000"/>
              </a:spcBef>
              <a:spcAft>
                <a:spcPct val="0"/>
              </a:spcAft>
              <a:buClr>
                <a:schemeClr val="accent1"/>
              </a:buClr>
              <a:buSzTx/>
              <a:buFont typeface="Wingdings 3" panose="05040102010807070707" pitchFamily="18" charset="2"/>
              <a:buNone/>
              <a:defRPr/>
            </a:pPr>
            <a:endParaRPr kumimoji="0" lang="zh-CN" altLang="en-US" sz="3200" b="0" i="0" u="none" strike="noStrike" kern="0" cap="none" spc="0" normalizeH="0" baseline="0" noProof="0" smtClean="0">
              <a:ln>
                <a:noFill/>
              </a:ln>
              <a:solidFill>
                <a:srgbClr val="404040"/>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en-US" altLang="zh-CN" dirty="0"/>
            </a:fld>
            <a:endParaRPr lang="en-US" altLang="zh-CN"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2"/>
          <a:stretch>
            <a:fillRect/>
          </a:stretch>
        </a:blipFill>
        <a:effectLst/>
      </p:bgPr>
    </p:bg>
    <p:spTree>
      <p:nvGrpSpPr>
        <p:cNvPr id="1" name=""/>
        <p:cNvGrpSpPr/>
        <p:nvPr/>
      </p:nvGrpSpPr>
      <p:grpSpPr>
        <a:xfrm>
          <a:off x="0" y="0"/>
          <a:ext cx="0" cy="0"/>
          <a:chOff x="0" y="0"/>
          <a:chExt cx="0" cy="0"/>
        </a:xfrm>
      </p:grpSpPr>
      <p:grpSp>
        <p:nvGrpSpPr>
          <p:cNvPr id="1026" name="Group 22"/>
          <p:cNvGrpSpPr/>
          <p:nvPr/>
        </p:nvGrpSpPr>
        <p:grpSpPr>
          <a:xfrm>
            <a:off x="0" y="228600"/>
            <a:ext cx="2138363" cy="6638925"/>
            <a:chOff x="2487613" y="285750"/>
            <a:chExt cx="2428875" cy="5654676"/>
          </a:xfrm>
        </p:grpSpPr>
        <p:sp>
          <p:nvSpPr>
            <p:cNvPr id="1046" name="Freeform 11"/>
            <p:cNvSpPr/>
            <p:nvPr/>
          </p:nvSpPr>
          <p:spPr>
            <a:xfrm>
              <a:off x="2487613" y="2284413"/>
              <a:ext cx="85725" cy="533400"/>
            </a:xfrm>
            <a:custGeom>
              <a:avLst/>
              <a:gdLst/>
              <a:ahLst/>
              <a:cxnLst>
                <a:cxn ang="0">
                  <a:pos x="2147483647" y="2147483647"/>
                </a:cxn>
                <a:cxn ang="0">
                  <a:pos x="2147483647" y="2147483647"/>
                </a:cxn>
                <a:cxn ang="0">
                  <a:pos x="0" y="0"/>
                </a:cxn>
                <a:cxn ang="0">
                  <a:pos x="0" y="2147483647"/>
                </a:cxn>
                <a:cxn ang="0">
                  <a:pos x="2147483647" y="2147483647"/>
                </a:cxn>
                <a:cxn ang="0">
                  <a:pos x="2147483647" y="2147483647"/>
                </a:cxn>
              </a:cxnLst>
              <a:rect l="0" t="0" r="0" b="0"/>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9525">
              <a:noFill/>
            </a:ln>
          </p:spPr>
          <p:txBody>
            <a:bodyPr/>
            <a:lstStyle/>
            <a:p>
              <a:endParaRPr lang="zh-CN" altLang="en-US"/>
            </a:p>
          </p:txBody>
        </p:sp>
        <p:sp>
          <p:nvSpPr>
            <p:cNvPr id="1047" name="Freeform 12"/>
            <p:cNvSpPr/>
            <p:nvPr/>
          </p:nvSpPr>
          <p:spPr>
            <a:xfrm>
              <a:off x="2597151" y="2779713"/>
              <a:ext cx="550863" cy="1978025"/>
            </a:xfrm>
            <a:custGeom>
              <a:avLst/>
              <a:gdLst/>
              <a:ahLst/>
              <a:cxnLst>
                <a:cxn ang="0">
                  <a:pos x="2147483647" y="2147483647"/>
                </a:cxn>
                <a:cxn ang="0">
                  <a:pos x="2147483647" y="2147483647"/>
                </a:cxn>
                <a:cxn ang="0">
                  <a:pos x="2147483647" y="2147483647"/>
                </a:cxn>
                <a:cxn ang="0">
                  <a:pos x="2147483647" y="2147483647"/>
                </a:cxn>
                <a:cxn ang="0">
                  <a:pos x="0" y="0"/>
                </a:cxn>
                <a:cxn ang="0">
                  <a:pos x="2147483647" y="2147483647"/>
                </a:cxn>
                <a:cxn ang="0">
                  <a:pos x="2147483647" y="2147483647"/>
                </a:cxn>
              </a:cxnLst>
              <a:rect l="0" t="0" r="0" b="0"/>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9525">
              <a:noFill/>
            </a:ln>
          </p:spPr>
          <p:txBody>
            <a:bodyPr/>
            <a:lstStyle/>
            <a:p>
              <a:endParaRPr lang="zh-CN" altLang="en-US"/>
            </a:p>
          </p:txBody>
        </p:sp>
        <p:sp>
          <p:nvSpPr>
            <p:cNvPr id="1048" name="Freeform 13"/>
            <p:cNvSpPr/>
            <p:nvPr/>
          </p:nvSpPr>
          <p:spPr>
            <a:xfrm>
              <a:off x="3175001" y="4730750"/>
              <a:ext cx="519113" cy="1209675"/>
            </a:xfrm>
            <a:custGeom>
              <a:avLst/>
              <a:gdLst/>
              <a:ahLst/>
              <a:cxnLst>
                <a:cxn ang="0">
                  <a:pos x="2147483647" y="2147483647"/>
                </a:cxn>
                <a:cxn ang="0">
                  <a:pos x="0" y="0"/>
                </a:cxn>
                <a:cxn ang="0">
                  <a:pos x="0"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9525">
              <a:noFill/>
            </a:ln>
          </p:spPr>
          <p:txBody>
            <a:bodyPr/>
            <a:lstStyle/>
            <a:p>
              <a:endParaRPr lang="zh-CN" altLang="en-US"/>
            </a:p>
          </p:txBody>
        </p:sp>
        <p:sp>
          <p:nvSpPr>
            <p:cNvPr id="1049" name="Freeform 14"/>
            <p:cNvSpPr/>
            <p:nvPr/>
          </p:nvSpPr>
          <p:spPr>
            <a:xfrm>
              <a:off x="3305176" y="5630863"/>
              <a:ext cx="146050" cy="309563"/>
            </a:xfrm>
            <a:custGeom>
              <a:avLst/>
              <a:gdLst/>
              <a:ahLst/>
              <a:cxnLst>
                <a:cxn ang="0">
                  <a:pos x="2147483647" y="2147483647"/>
                </a:cxn>
                <a:cxn ang="0">
                  <a:pos x="2147483647" y="2147483647"/>
                </a:cxn>
                <a:cxn ang="0">
                  <a:pos x="0" y="0"/>
                </a:cxn>
                <a:cxn ang="0">
                  <a:pos x="2147483647" y="2147483647"/>
                </a:cxn>
              </a:cxnLst>
              <a:rect l="0" t="0" r="0" b="0"/>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9525">
              <a:noFill/>
            </a:ln>
          </p:spPr>
          <p:txBody>
            <a:bodyPr/>
            <a:lstStyle/>
            <a:p>
              <a:endParaRPr lang="zh-CN" altLang="en-US"/>
            </a:p>
          </p:txBody>
        </p:sp>
        <p:sp>
          <p:nvSpPr>
            <p:cNvPr id="1050" name="Freeform 15"/>
            <p:cNvSpPr/>
            <p:nvPr/>
          </p:nvSpPr>
          <p:spPr>
            <a:xfrm>
              <a:off x="2573338" y="2817813"/>
              <a:ext cx="700088" cy="2835275"/>
            </a:xfrm>
            <a:custGeom>
              <a:avLst/>
              <a:gdLst/>
              <a:ahLst/>
              <a:cxnLst>
                <a:cxn ang="0">
                  <a:pos x="2147483647" y="2147483647"/>
                </a:cxn>
                <a:cxn ang="0">
                  <a:pos x="2147483647" y="2147483647"/>
                </a:cxn>
                <a:cxn ang="0">
                  <a:pos x="2147483647" y="2147483647"/>
                </a:cxn>
                <a:cxn ang="0">
                  <a:pos x="2147483647" y="2147483647"/>
                </a:cxn>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9525">
              <a:noFill/>
            </a:ln>
          </p:spPr>
          <p:txBody>
            <a:bodyPr/>
            <a:lstStyle/>
            <a:p>
              <a:endParaRPr lang="zh-CN" altLang="en-US"/>
            </a:p>
          </p:txBody>
        </p:sp>
        <p:sp>
          <p:nvSpPr>
            <p:cNvPr id="1051" name="Freeform 16"/>
            <p:cNvSpPr/>
            <p:nvPr/>
          </p:nvSpPr>
          <p:spPr>
            <a:xfrm>
              <a:off x="2506663" y="285750"/>
              <a:ext cx="90488" cy="249396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Lst>
              <a:rect l="0" t="0" r="0" b="0"/>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9525">
              <a:noFill/>
            </a:ln>
          </p:spPr>
          <p:txBody>
            <a:bodyPr/>
            <a:lstStyle/>
            <a:p>
              <a:endParaRPr lang="zh-CN" altLang="en-US"/>
            </a:p>
          </p:txBody>
        </p:sp>
        <p:sp>
          <p:nvSpPr>
            <p:cNvPr id="1052" name="Freeform 17"/>
            <p:cNvSpPr/>
            <p:nvPr/>
          </p:nvSpPr>
          <p:spPr>
            <a:xfrm>
              <a:off x="2554288" y="2598738"/>
              <a:ext cx="66675" cy="420688"/>
            </a:xfrm>
            <a:custGeom>
              <a:avLst/>
              <a:gdLst/>
              <a:ahLst/>
              <a:cxnLst>
                <a:cxn ang="0">
                  <a:pos x="0" y="0"/>
                </a:cxn>
                <a:cxn ang="0">
                  <a:pos x="2147483647" y="2147483647"/>
                </a:cxn>
                <a:cxn ang="0">
                  <a:pos x="2147483647" y="2147483647"/>
                </a:cxn>
                <a:cxn ang="0">
                  <a:pos x="2147483647" y="2147483647"/>
                </a:cxn>
                <a:cxn ang="0">
                  <a:pos x="2147483647" y="2147483647"/>
                </a:cxn>
                <a:cxn ang="0">
                  <a:pos x="0" y="0"/>
                </a:cxn>
              </a:cxnLst>
              <a:rect l="0" t="0" r="0" b="0"/>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9525">
              <a:noFill/>
            </a:ln>
          </p:spPr>
          <p:txBody>
            <a:bodyPr/>
            <a:lstStyle/>
            <a:p>
              <a:endParaRPr lang="zh-CN" altLang="en-US"/>
            </a:p>
          </p:txBody>
        </p:sp>
        <p:sp>
          <p:nvSpPr>
            <p:cNvPr id="1053" name="Freeform 18"/>
            <p:cNvSpPr/>
            <p:nvPr/>
          </p:nvSpPr>
          <p:spPr>
            <a:xfrm>
              <a:off x="3143251" y="4757738"/>
              <a:ext cx="161925" cy="873125"/>
            </a:xfrm>
            <a:custGeom>
              <a:avLst/>
              <a:gdLst/>
              <a:ahLst/>
              <a:cxnLst>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0"/>
                </a:cxn>
              </a:cxnLst>
              <a:rect l="0" t="0" r="0" b="0"/>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9525">
              <a:noFill/>
            </a:ln>
          </p:spPr>
          <p:txBody>
            <a:bodyPr/>
            <a:lstStyle/>
            <a:p>
              <a:endParaRPr lang="zh-CN" altLang="en-US"/>
            </a:p>
          </p:txBody>
        </p:sp>
        <p:sp>
          <p:nvSpPr>
            <p:cNvPr id="1054" name="Freeform 19"/>
            <p:cNvSpPr/>
            <p:nvPr/>
          </p:nvSpPr>
          <p:spPr>
            <a:xfrm>
              <a:off x="3148013" y="1282700"/>
              <a:ext cx="1768475" cy="344805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Lst>
              <a:rect l="0" t="0" r="0" b="0"/>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9525">
              <a:noFill/>
            </a:ln>
          </p:spPr>
          <p:txBody>
            <a:bodyPr/>
            <a:lstStyle/>
            <a:p>
              <a:endParaRPr lang="zh-CN" altLang="en-US"/>
            </a:p>
          </p:txBody>
        </p:sp>
        <p:sp>
          <p:nvSpPr>
            <p:cNvPr id="1055" name="Freeform 20"/>
            <p:cNvSpPr/>
            <p:nvPr/>
          </p:nvSpPr>
          <p:spPr>
            <a:xfrm>
              <a:off x="3273426" y="5653088"/>
              <a:ext cx="138113" cy="287338"/>
            </a:xfrm>
            <a:custGeom>
              <a:avLst/>
              <a:gdLst/>
              <a:ahLst/>
              <a:cxnLst>
                <a:cxn ang="0">
                  <a:pos x="0" y="0"/>
                </a:cxn>
                <a:cxn ang="0">
                  <a:pos x="2147483647" y="2147483647"/>
                </a:cxn>
                <a:cxn ang="0">
                  <a:pos x="2147483647" y="2147483647"/>
                </a:cxn>
                <a:cxn ang="0">
                  <a:pos x="0" y="0"/>
                </a:cxn>
              </a:cxnLst>
              <a:rect l="0" t="0" r="0" b="0"/>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9525">
              <a:noFill/>
            </a:ln>
          </p:spPr>
          <p:txBody>
            <a:bodyPr/>
            <a:lstStyle/>
            <a:p>
              <a:endParaRPr lang="zh-CN" altLang="en-US"/>
            </a:p>
          </p:txBody>
        </p:sp>
        <p:sp>
          <p:nvSpPr>
            <p:cNvPr id="1056" name="Freeform 21"/>
            <p:cNvSpPr/>
            <p:nvPr/>
          </p:nvSpPr>
          <p:spPr>
            <a:xfrm>
              <a:off x="3143251" y="4656138"/>
              <a:ext cx="31750" cy="188913"/>
            </a:xfrm>
            <a:custGeom>
              <a:avLst/>
              <a:gdLst/>
              <a:ahLst/>
              <a:cxnLst>
                <a:cxn ang="0">
                  <a:pos x="2147483647" y="2147483647"/>
                </a:cxn>
                <a:cxn ang="0">
                  <a:pos x="2147483647" y="2147483647"/>
                </a:cxn>
                <a:cxn ang="0">
                  <a:pos x="2147483647" y="2147483647"/>
                </a:cxn>
                <a:cxn ang="0">
                  <a:pos x="2147483647" y="0"/>
                </a:cxn>
                <a:cxn ang="0">
                  <a:pos x="0" y="2147483647"/>
                </a:cxn>
                <a:cxn ang="0">
                  <a:pos x="2147483647" y="2147483647"/>
                </a:cxn>
              </a:cxnLst>
              <a:rect l="0" t="0" r="0" b="0"/>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9525">
              <a:noFill/>
            </a:ln>
          </p:spPr>
          <p:txBody>
            <a:bodyPr/>
            <a:lstStyle/>
            <a:p>
              <a:endParaRPr lang="zh-CN" altLang="en-US"/>
            </a:p>
          </p:txBody>
        </p:sp>
        <p:sp>
          <p:nvSpPr>
            <p:cNvPr id="1057" name="Freeform 22"/>
            <p:cNvSpPr/>
            <p:nvPr/>
          </p:nvSpPr>
          <p:spPr>
            <a:xfrm>
              <a:off x="3211513" y="5410200"/>
              <a:ext cx="203200" cy="530225"/>
            </a:xfrm>
            <a:custGeom>
              <a:avLst/>
              <a:gdLst/>
              <a:ahLst/>
              <a:cxnLst>
                <a:cxn ang="0">
                  <a:pos x="2147483647" y="2147483647"/>
                </a:cxn>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9525">
              <a:noFill/>
            </a:ln>
          </p:spPr>
          <p:txBody>
            <a:bodyPr/>
            <a:lstStyle/>
            <a:p>
              <a:endParaRPr lang="zh-CN" altLang="en-US"/>
            </a:p>
          </p:txBody>
        </p:sp>
      </p:grpSp>
      <p:grpSp>
        <p:nvGrpSpPr>
          <p:cNvPr id="1027" name="Group 9"/>
          <p:cNvGrpSpPr/>
          <p:nvPr/>
        </p:nvGrpSpPr>
        <p:grpSpPr>
          <a:xfrm>
            <a:off x="20638" y="0"/>
            <a:ext cx="1768475" cy="6853238"/>
            <a:chOff x="6627813" y="194833"/>
            <a:chExt cx="1952625" cy="5678918"/>
          </a:xfrm>
        </p:grpSpPr>
        <p:sp>
          <p:nvSpPr>
            <p:cNvPr id="1034" name="Freeform 27"/>
            <p:cNvSpPr/>
            <p:nvPr/>
          </p:nvSpPr>
          <p:spPr>
            <a:xfrm>
              <a:off x="6627813" y="194833"/>
              <a:ext cx="409575" cy="364648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0"/>
                </a:cxn>
                <a:cxn ang="0">
                  <a:pos x="2147483647" y="2147483647"/>
                </a:cxn>
                <a:cxn ang="0">
                  <a:pos x="2147483647" y="2147483647"/>
                </a:cxn>
              </a:cxnLst>
              <a:rect l="0" t="0" r="0" b="0"/>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alpha val="100000"/>
              </a:schemeClr>
            </a:solidFill>
            <a:ln w="9525">
              <a:noFill/>
            </a:ln>
          </p:spPr>
          <p:txBody>
            <a:bodyPr/>
            <a:lstStyle/>
            <a:p>
              <a:endParaRPr lang="zh-CN" altLang="en-US"/>
            </a:p>
          </p:txBody>
        </p:sp>
        <p:sp>
          <p:nvSpPr>
            <p:cNvPr id="1035" name="Freeform 28"/>
            <p:cNvSpPr/>
            <p:nvPr/>
          </p:nvSpPr>
          <p:spPr>
            <a:xfrm>
              <a:off x="7061201" y="3771900"/>
              <a:ext cx="350838" cy="130968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0" y="0"/>
                </a:cxn>
                <a:cxn ang="0">
                  <a:pos x="2147483647" y="2147483647"/>
                </a:cxn>
                <a:cxn ang="0">
                  <a:pos x="2147483647" y="2147483647"/>
                </a:cxn>
              </a:cxnLst>
              <a:rect l="0" t="0" r="0" b="0"/>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alpha val="100000"/>
              </a:schemeClr>
            </a:solidFill>
            <a:ln w="9525">
              <a:noFill/>
            </a:ln>
          </p:spPr>
          <p:txBody>
            <a:bodyPr/>
            <a:lstStyle/>
            <a:p>
              <a:endParaRPr lang="zh-CN" altLang="en-US"/>
            </a:p>
          </p:txBody>
        </p:sp>
        <p:sp>
          <p:nvSpPr>
            <p:cNvPr id="1036" name="Freeform 29"/>
            <p:cNvSpPr/>
            <p:nvPr/>
          </p:nvSpPr>
          <p:spPr>
            <a:xfrm>
              <a:off x="7439026" y="5053013"/>
              <a:ext cx="357188" cy="820738"/>
            </a:xfrm>
            <a:custGeom>
              <a:avLst/>
              <a:gdLst/>
              <a:ahLst/>
              <a:cxnLst>
                <a:cxn ang="0">
                  <a:pos x="2147483647" y="2147483647"/>
                </a:cxn>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alpha val="100000"/>
              </a:schemeClr>
            </a:solidFill>
            <a:ln w="9525">
              <a:noFill/>
            </a:ln>
          </p:spPr>
          <p:txBody>
            <a:bodyPr/>
            <a:lstStyle/>
            <a:p>
              <a:endParaRPr lang="zh-CN" altLang="en-US"/>
            </a:p>
          </p:txBody>
        </p:sp>
        <p:sp>
          <p:nvSpPr>
            <p:cNvPr id="1037" name="Freeform 30"/>
            <p:cNvSpPr/>
            <p:nvPr/>
          </p:nvSpPr>
          <p:spPr>
            <a:xfrm>
              <a:off x="7037388" y="3811588"/>
              <a:ext cx="457200" cy="1852613"/>
            </a:xfrm>
            <a:custGeom>
              <a:avLst/>
              <a:gdLst/>
              <a:ahLst/>
              <a:cxnLst>
                <a:cxn ang="0">
                  <a:pos x="2147483647" y="2147483647"/>
                </a:cxn>
                <a:cxn ang="0">
                  <a:pos x="2147483647" y="2147483647"/>
                </a:cxn>
                <a:cxn ang="0">
                  <a:pos x="2147483647" y="2147483647"/>
                </a:cxn>
                <a:cxn ang="0">
                  <a:pos x="2147483647" y="2147483647"/>
                </a:cxn>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alpha val="100000"/>
              </a:schemeClr>
            </a:solidFill>
            <a:ln w="9525">
              <a:noFill/>
            </a:ln>
          </p:spPr>
          <p:txBody>
            <a:bodyPr/>
            <a:lstStyle/>
            <a:p>
              <a:endParaRPr lang="zh-CN" altLang="en-US"/>
            </a:p>
          </p:txBody>
        </p:sp>
        <p:sp>
          <p:nvSpPr>
            <p:cNvPr id="1038" name="Freeform 31"/>
            <p:cNvSpPr/>
            <p:nvPr/>
          </p:nvSpPr>
          <p:spPr>
            <a:xfrm>
              <a:off x="6992938" y="1263650"/>
              <a:ext cx="144463" cy="250825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alpha val="100000"/>
              </a:schemeClr>
            </a:solidFill>
            <a:ln w="9525">
              <a:noFill/>
            </a:ln>
          </p:spPr>
          <p:txBody>
            <a:bodyPr/>
            <a:lstStyle/>
            <a:p>
              <a:endParaRPr lang="zh-CN" altLang="en-US"/>
            </a:p>
          </p:txBody>
        </p:sp>
        <p:sp>
          <p:nvSpPr>
            <p:cNvPr id="1039" name="Freeform 32"/>
            <p:cNvSpPr/>
            <p:nvPr/>
          </p:nvSpPr>
          <p:spPr>
            <a:xfrm>
              <a:off x="7526338" y="5640388"/>
              <a:ext cx="111125" cy="233363"/>
            </a:xfrm>
            <a:custGeom>
              <a:avLst/>
              <a:gdLst/>
              <a:ahLst/>
              <a:cxnLst>
                <a:cxn ang="0">
                  <a:pos x="2147483647" y="2147483647"/>
                </a:cxn>
                <a:cxn ang="0">
                  <a:pos x="2147483647" y="2147483647"/>
                </a:cxn>
                <a:cxn ang="0">
                  <a:pos x="0" y="0"/>
                </a:cxn>
                <a:cxn ang="0">
                  <a:pos x="2147483647" y="2147483647"/>
                </a:cxn>
              </a:cxnLst>
              <a:rect l="0" t="0" r="0" b="0"/>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alpha val="100000"/>
              </a:schemeClr>
            </a:solidFill>
            <a:ln w="9525">
              <a:noFill/>
            </a:ln>
          </p:spPr>
          <p:txBody>
            <a:bodyPr/>
            <a:lstStyle/>
            <a:p>
              <a:endParaRPr lang="zh-CN" altLang="en-US"/>
            </a:p>
          </p:txBody>
        </p:sp>
        <p:sp>
          <p:nvSpPr>
            <p:cNvPr id="1040" name="Freeform 33"/>
            <p:cNvSpPr/>
            <p:nvPr/>
          </p:nvSpPr>
          <p:spPr>
            <a:xfrm>
              <a:off x="7021513" y="3598863"/>
              <a:ext cx="68263" cy="423863"/>
            </a:xfrm>
            <a:custGeom>
              <a:avLst/>
              <a:gdLst/>
              <a:ahLst/>
              <a:cxnLst>
                <a:cxn ang="0">
                  <a:pos x="2147483647" y="2147483647"/>
                </a:cxn>
                <a:cxn ang="0">
                  <a:pos x="2147483647" y="2147483647"/>
                </a:cxn>
                <a:cxn ang="0">
                  <a:pos x="2147483647" y="2147483647"/>
                </a:cxn>
                <a:cxn ang="0">
                  <a:pos x="2147483647" y="2147483647"/>
                </a:cxn>
                <a:cxn ang="0">
                  <a:pos x="0" y="0"/>
                </a:cxn>
                <a:cxn ang="0">
                  <a:pos x="0" y="2147483647"/>
                </a:cxn>
                <a:cxn ang="0">
                  <a:pos x="2147483647" y="2147483647"/>
                </a:cxn>
              </a:cxnLst>
              <a:rect l="0" t="0" r="0" b="0"/>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alpha val="100000"/>
              </a:schemeClr>
            </a:solidFill>
            <a:ln w="9525">
              <a:noFill/>
            </a:ln>
          </p:spPr>
          <p:txBody>
            <a:bodyPr/>
            <a:lstStyle/>
            <a:p>
              <a:endParaRPr lang="zh-CN" altLang="en-US"/>
            </a:p>
          </p:txBody>
        </p:sp>
        <p:sp>
          <p:nvSpPr>
            <p:cNvPr id="1041" name="Freeform 34"/>
            <p:cNvSpPr/>
            <p:nvPr/>
          </p:nvSpPr>
          <p:spPr>
            <a:xfrm>
              <a:off x="7412038" y="2801938"/>
              <a:ext cx="1168400" cy="225107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Lst>
              <a:rect l="0" t="0" r="0" b="0"/>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alpha val="100000"/>
              </a:schemeClr>
            </a:solidFill>
            <a:ln w="9525">
              <a:noFill/>
            </a:ln>
          </p:spPr>
          <p:txBody>
            <a:bodyPr/>
            <a:lstStyle/>
            <a:p>
              <a:endParaRPr lang="zh-CN" altLang="en-US"/>
            </a:p>
          </p:txBody>
        </p:sp>
        <p:sp>
          <p:nvSpPr>
            <p:cNvPr id="1042" name="Freeform 35"/>
            <p:cNvSpPr/>
            <p:nvPr/>
          </p:nvSpPr>
          <p:spPr>
            <a:xfrm>
              <a:off x="7494588" y="5664200"/>
              <a:ext cx="100013" cy="209550"/>
            </a:xfrm>
            <a:custGeom>
              <a:avLst/>
              <a:gdLst/>
              <a:ahLst/>
              <a:cxnLst>
                <a:cxn ang="0">
                  <a:pos x="0" y="0"/>
                </a:cxn>
                <a:cxn ang="0">
                  <a:pos x="2147483647" y="2147483647"/>
                </a:cxn>
                <a:cxn ang="0">
                  <a:pos x="2147483647" y="2147483647"/>
                </a:cxn>
                <a:cxn ang="0">
                  <a:pos x="0" y="0"/>
                </a:cxn>
              </a:cxnLst>
              <a:rect l="0" t="0" r="0" b="0"/>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alpha val="100000"/>
              </a:schemeClr>
            </a:solidFill>
            <a:ln w="9525">
              <a:noFill/>
            </a:ln>
          </p:spPr>
          <p:txBody>
            <a:bodyPr/>
            <a:lstStyle/>
            <a:p>
              <a:endParaRPr lang="zh-CN" altLang="en-US"/>
            </a:p>
          </p:txBody>
        </p:sp>
        <p:sp>
          <p:nvSpPr>
            <p:cNvPr id="1043" name="Freeform 36"/>
            <p:cNvSpPr/>
            <p:nvPr/>
          </p:nvSpPr>
          <p:spPr>
            <a:xfrm>
              <a:off x="7412038" y="5081588"/>
              <a:ext cx="114300" cy="558800"/>
            </a:xfrm>
            <a:custGeom>
              <a:avLst/>
              <a:gdLst/>
              <a:ahLst/>
              <a:cxnLst>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0"/>
                </a:cxn>
              </a:cxnLst>
              <a:rect l="0" t="0" r="0" b="0"/>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alpha val="100000"/>
              </a:schemeClr>
            </a:solidFill>
            <a:ln w="9525">
              <a:noFill/>
            </a:ln>
          </p:spPr>
          <p:txBody>
            <a:bodyPr/>
            <a:lstStyle/>
            <a:p>
              <a:endParaRPr lang="zh-CN" altLang="en-US"/>
            </a:p>
          </p:txBody>
        </p:sp>
        <p:sp>
          <p:nvSpPr>
            <p:cNvPr id="1044" name="Freeform 37"/>
            <p:cNvSpPr/>
            <p:nvPr/>
          </p:nvSpPr>
          <p:spPr>
            <a:xfrm>
              <a:off x="7412038" y="4978400"/>
              <a:ext cx="31750" cy="188913"/>
            </a:xfrm>
            <a:custGeom>
              <a:avLst/>
              <a:gdLst/>
              <a:ahLst/>
              <a:cxnLst>
                <a:cxn ang="0">
                  <a:pos x="0" y="2147483647"/>
                </a:cxn>
                <a:cxn ang="0">
                  <a:pos x="2147483647" y="2147483647"/>
                </a:cxn>
                <a:cxn ang="0">
                  <a:pos x="2147483647" y="2147483647"/>
                </a:cxn>
                <a:cxn ang="0">
                  <a:pos x="2147483647" y="2147483647"/>
                </a:cxn>
                <a:cxn ang="0">
                  <a:pos x="0" y="0"/>
                </a:cxn>
                <a:cxn ang="0">
                  <a:pos x="0" y="2147483647"/>
                </a:cxn>
                <a:cxn ang="0">
                  <a:pos x="0" y="2147483647"/>
                </a:cxn>
              </a:cxnLst>
              <a:rect l="0" t="0" r="0" b="0"/>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alpha val="100000"/>
              </a:schemeClr>
            </a:solidFill>
            <a:ln w="9525">
              <a:noFill/>
            </a:ln>
          </p:spPr>
          <p:txBody>
            <a:bodyPr/>
            <a:lstStyle/>
            <a:p>
              <a:endParaRPr lang="zh-CN" altLang="en-US"/>
            </a:p>
          </p:txBody>
        </p:sp>
        <p:sp>
          <p:nvSpPr>
            <p:cNvPr id="1045" name="Freeform 38"/>
            <p:cNvSpPr/>
            <p:nvPr/>
          </p:nvSpPr>
          <p:spPr>
            <a:xfrm>
              <a:off x="7439026" y="5434013"/>
              <a:ext cx="174625" cy="439738"/>
            </a:xfrm>
            <a:custGeom>
              <a:avLst/>
              <a:gdLst/>
              <a:ahLst/>
              <a:cxnLst>
                <a:cxn ang="0">
                  <a:pos x="2147483647" y="2147483647"/>
                </a:cxn>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alpha val="100000"/>
              </a:schemeClr>
            </a:solidFill>
            <a:ln w="9525">
              <a:noFill/>
            </a:ln>
          </p:spPr>
          <p:txBody>
            <a:bodyPr/>
            <a:lstStyle/>
            <a:p>
              <a:endParaRPr lang="zh-CN" altLang="en-US"/>
            </a:p>
          </p:txBody>
        </p:sp>
      </p:grpSp>
      <p:sp>
        <p:nvSpPr>
          <p:cNvPr id="7" name="Rectangle 6"/>
          <p:cNvSpPr/>
          <p:nvPr/>
        </p:nvSpPr>
        <p:spPr>
          <a:xfrm>
            <a:off x="0" y="0"/>
            <a:ext cx="136525"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29" name="Title Placeholder 1"/>
          <p:cNvSpPr>
            <a:spLocks noGrp="1"/>
          </p:cNvSpPr>
          <p:nvPr>
            <p:ph type="title"/>
          </p:nvPr>
        </p:nvSpPr>
        <p:spPr>
          <a:xfrm>
            <a:off x="1944688" y="623888"/>
            <a:ext cx="6683375" cy="1281112"/>
          </a:xfrm>
          <a:prstGeom prst="rect">
            <a:avLst/>
          </a:prstGeom>
          <a:noFill/>
          <a:ln w="9525">
            <a:noFill/>
          </a:ln>
        </p:spPr>
        <p:txBody>
          <a:bodyPr/>
          <a:lstStyle/>
          <a:p>
            <a:pPr lvl="0"/>
            <a:r>
              <a:rPr lang="zh-CN" altLang="en-US" dirty="0"/>
              <a:t>单击此处编辑母版标题样式</a:t>
            </a:r>
            <a:endParaRPr lang="en-US" altLang="zh-CN" dirty="0"/>
          </a:p>
        </p:txBody>
      </p:sp>
      <p:sp>
        <p:nvSpPr>
          <p:cNvPr id="1030" name="Text Placeholder 2"/>
          <p:cNvSpPr>
            <a:spLocks noGrp="1"/>
          </p:cNvSpPr>
          <p:nvPr>
            <p:ph type="body" idx="1"/>
          </p:nvPr>
        </p:nvSpPr>
        <p:spPr>
          <a:xfrm>
            <a:off x="1941513" y="2133600"/>
            <a:ext cx="6686550" cy="3886200"/>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altLang="zh-CN" dirty="0"/>
          </a:p>
        </p:txBody>
      </p:sp>
      <p:sp>
        <p:nvSpPr>
          <p:cNvPr id="4" name="Date Placeholder 3"/>
          <p:cNvSpPr>
            <a:spLocks noGrp="1"/>
          </p:cNvSpPr>
          <p:nvPr>
            <p:ph type="dt" sz="half" idx="2"/>
          </p:nvPr>
        </p:nvSpPr>
        <p:spPr>
          <a:xfrm>
            <a:off x="7770813" y="6130925"/>
            <a:ext cx="860425" cy="369888"/>
          </a:xfrm>
          <a:prstGeom prst="rect">
            <a:avLst/>
          </a:prstGeom>
        </p:spPr>
        <p:txBody>
          <a:bodyPr vert="horz" lIns="91440" tIns="45720" rIns="91440" bIns="45720" rtlCol="0" anchor="ctr"/>
          <a:lstStyle>
            <a:lvl1pPr algn="r" fontAlgn="auto">
              <a:spcBef>
                <a:spcPts val="0"/>
              </a:spcBef>
              <a:spcAft>
                <a:spcPts val="0"/>
              </a:spcAft>
              <a:defRPr kumimoji="0" sz="90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Footer Placeholder 4"/>
          <p:cNvSpPr>
            <a:spLocks noGrp="1"/>
          </p:cNvSpPr>
          <p:nvPr>
            <p:ph type="ftr" sz="quarter" idx="3"/>
          </p:nvPr>
        </p:nvSpPr>
        <p:spPr>
          <a:xfrm>
            <a:off x="1941513" y="6135688"/>
            <a:ext cx="5715000" cy="365125"/>
          </a:xfrm>
          <a:prstGeom prst="rect">
            <a:avLst/>
          </a:prstGeom>
        </p:spPr>
        <p:txBody>
          <a:bodyPr vert="horz" lIns="91440" tIns="45720" rIns="91440" bIns="45720" rtlCol="0" anchor="ctr"/>
          <a:lstStyle>
            <a:lvl1pPr algn="l" fontAlgn="auto">
              <a:spcBef>
                <a:spcPts val="0"/>
              </a:spcBef>
              <a:spcAft>
                <a:spcPts val="0"/>
              </a:spcAft>
              <a:defRPr kumimoji="0" sz="9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4"/>
          </p:nvPr>
        </p:nvSpPr>
        <p:spPr bwMode="gray">
          <a:xfrm>
            <a:off x="398463" y="787400"/>
            <a:ext cx="585788" cy="365125"/>
          </a:xfrm>
          <a:prstGeom prst="rect">
            <a:avLst/>
          </a:prstGeom>
        </p:spPr>
        <p:txBody>
          <a:bodyPr vert="horz" wrap="square" lIns="91440" tIns="45720" rIns="91440" bIns="45720" numCol="1" anchor="ctr" anchorCtr="0" compatLnSpc="1"/>
          <a:lstStyle>
            <a:lvl1pPr algn="r">
              <a:defRPr>
                <a:solidFill>
                  <a:srgbClr val="FEFFFF"/>
                </a:solidFill>
                <a:latin typeface="Century Gothic" panose="020B0502020202020204" pitchFamily="34" charset="0"/>
                <a:ea typeface="幼圆" panose="02010509060101010101" pitchFamily="49" charset="-122"/>
              </a:defRPr>
            </a:lvl1pPr>
          </a:lstStyle>
          <a:p>
            <a:pPr lvl="0" eaLnBrk="1" hangingPunct="1">
              <a:buNone/>
            </a:pPr>
            <a:fld id="{9A0DB2DC-4C9A-4742-B13C-FB6460FD3503}" type="slidenum">
              <a:rPr lang="en-US" altLang="zh-CN" dirty="0"/>
            </a:fld>
            <a:endParaRPr lang="en-US"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457200" rtl="0" eaLnBrk="0" fontAlgn="base" hangingPunct="0">
        <a:spcBef>
          <a:spcPct val="0"/>
        </a:spcBef>
        <a:spcAft>
          <a:spcPct val="0"/>
        </a:spcAft>
        <a:defRPr sz="3600">
          <a:solidFill>
            <a:srgbClr val="262626"/>
          </a:solidFill>
          <a:latin typeface="+mj-lt"/>
          <a:ea typeface="+mj-ea"/>
          <a:cs typeface="+mj-cs"/>
        </a:defRPr>
      </a:lvl1pPr>
      <a:lvl2pPr algn="l" defTabSz="457200" rtl="0" eaLnBrk="0" fontAlgn="base" hangingPunct="0">
        <a:spcBef>
          <a:spcPct val="0"/>
        </a:spcBef>
        <a:spcAft>
          <a:spcPct val="0"/>
        </a:spcAft>
        <a:defRPr sz="3600">
          <a:solidFill>
            <a:srgbClr val="262626"/>
          </a:solidFill>
          <a:latin typeface="Century Gothic" panose="020B0502020202020204" pitchFamily="34" charset="0"/>
          <a:ea typeface="宋体" panose="02010600030101010101" pitchFamily="2" charset="-122"/>
        </a:defRPr>
      </a:lvl2pPr>
      <a:lvl3pPr algn="l" defTabSz="457200" rtl="0" eaLnBrk="0" fontAlgn="base" hangingPunct="0">
        <a:spcBef>
          <a:spcPct val="0"/>
        </a:spcBef>
        <a:spcAft>
          <a:spcPct val="0"/>
        </a:spcAft>
        <a:defRPr sz="3600">
          <a:solidFill>
            <a:srgbClr val="262626"/>
          </a:solidFill>
          <a:latin typeface="Century Gothic" panose="020B0502020202020204" pitchFamily="34" charset="0"/>
          <a:ea typeface="宋体" panose="02010600030101010101" pitchFamily="2" charset="-122"/>
        </a:defRPr>
      </a:lvl3pPr>
      <a:lvl4pPr algn="l" defTabSz="457200" rtl="0" eaLnBrk="0" fontAlgn="base" hangingPunct="0">
        <a:spcBef>
          <a:spcPct val="0"/>
        </a:spcBef>
        <a:spcAft>
          <a:spcPct val="0"/>
        </a:spcAft>
        <a:defRPr sz="3600">
          <a:solidFill>
            <a:srgbClr val="262626"/>
          </a:solidFill>
          <a:latin typeface="Century Gothic" panose="020B0502020202020204" pitchFamily="34" charset="0"/>
          <a:ea typeface="宋体" panose="02010600030101010101" pitchFamily="2" charset="-122"/>
        </a:defRPr>
      </a:lvl4pPr>
      <a:lvl5pPr algn="l" defTabSz="457200" rtl="0" eaLnBrk="0" fontAlgn="base" hangingPunct="0">
        <a:spcBef>
          <a:spcPct val="0"/>
        </a:spcBef>
        <a:spcAft>
          <a:spcPct val="0"/>
        </a:spcAft>
        <a:defRPr sz="3600">
          <a:solidFill>
            <a:srgbClr val="262626"/>
          </a:solidFill>
          <a:latin typeface="Century Gothic" panose="020B0502020202020204" pitchFamily="34" charset="0"/>
          <a:ea typeface="宋体" panose="02010600030101010101" pitchFamily="2" charset="-122"/>
        </a:defRPr>
      </a:lvl5pPr>
      <a:lvl6pPr marL="457200" algn="l" defTabSz="457200" rtl="0" fontAlgn="base">
        <a:spcBef>
          <a:spcPct val="0"/>
        </a:spcBef>
        <a:spcAft>
          <a:spcPct val="0"/>
        </a:spcAft>
        <a:defRPr sz="3600">
          <a:solidFill>
            <a:srgbClr val="262626"/>
          </a:solidFill>
          <a:latin typeface="Century Gothic" panose="020B0502020202020204" pitchFamily="34" charset="0"/>
          <a:ea typeface="宋体" panose="02010600030101010101" pitchFamily="2" charset="-122"/>
        </a:defRPr>
      </a:lvl6pPr>
      <a:lvl7pPr marL="914400" algn="l" defTabSz="457200" rtl="0" fontAlgn="base">
        <a:spcBef>
          <a:spcPct val="0"/>
        </a:spcBef>
        <a:spcAft>
          <a:spcPct val="0"/>
        </a:spcAft>
        <a:defRPr sz="3600">
          <a:solidFill>
            <a:srgbClr val="262626"/>
          </a:solidFill>
          <a:latin typeface="Century Gothic" panose="020B0502020202020204" pitchFamily="34" charset="0"/>
          <a:ea typeface="宋体" panose="02010600030101010101" pitchFamily="2" charset="-122"/>
        </a:defRPr>
      </a:lvl7pPr>
      <a:lvl8pPr marL="1371600" algn="l" defTabSz="457200" rtl="0" fontAlgn="base">
        <a:spcBef>
          <a:spcPct val="0"/>
        </a:spcBef>
        <a:spcAft>
          <a:spcPct val="0"/>
        </a:spcAft>
        <a:defRPr sz="3600">
          <a:solidFill>
            <a:srgbClr val="262626"/>
          </a:solidFill>
          <a:latin typeface="Century Gothic" panose="020B0502020202020204" pitchFamily="34" charset="0"/>
          <a:ea typeface="宋体" panose="02010600030101010101" pitchFamily="2" charset="-122"/>
        </a:defRPr>
      </a:lvl8pPr>
      <a:lvl9pPr marL="1828800" algn="l" defTabSz="457200" rtl="0" fontAlgn="base">
        <a:spcBef>
          <a:spcPct val="0"/>
        </a:spcBef>
        <a:spcAft>
          <a:spcPct val="0"/>
        </a:spcAft>
        <a:defRPr sz="3600">
          <a:solidFill>
            <a:srgbClr val="262626"/>
          </a:solidFill>
          <a:latin typeface="Century Gothic" panose="020B0502020202020204" pitchFamily="34" charset="0"/>
          <a:ea typeface="宋体" panose="02010600030101010101" pitchFamily="2" charset="-122"/>
        </a:defRPr>
      </a:lvl9pPr>
    </p:titleStyle>
    <p:bodyStyle>
      <a:lvl1pPr marL="342900" indent="-342900" algn="l" defTabSz="457200" rtl="0" eaLnBrk="0" fontAlgn="base" hangingPunct="0">
        <a:spcBef>
          <a:spcPts val="1000"/>
        </a:spcBef>
        <a:spcAft>
          <a:spcPct val="0"/>
        </a:spcAft>
        <a:buClr>
          <a:schemeClr val="accent1"/>
        </a:buClr>
        <a:buFont typeface="Wingdings 3" panose="05040102010807070707" pitchFamily="18" charset="2"/>
        <a:buChar char=""/>
        <a:defRPr>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pitchFamily="18" charset="2"/>
        <a:buChar char=""/>
        <a:defRPr sz="1600">
          <a:solidFill>
            <a:srgbClr val="404040"/>
          </a:solidFill>
          <a:latin typeface="+mn-lt"/>
          <a:ea typeface="+mn-ea"/>
        </a:defRPr>
      </a:lvl2pPr>
      <a:lvl3pPr marL="1143000" indent="-228600" algn="l" defTabSz="457200" rtl="0" eaLnBrk="0" fontAlgn="base" hangingPunct="0">
        <a:spcBef>
          <a:spcPts val="1000"/>
        </a:spcBef>
        <a:spcAft>
          <a:spcPct val="0"/>
        </a:spcAft>
        <a:buClr>
          <a:schemeClr val="accent1"/>
        </a:buClr>
        <a:buFont typeface="Wingdings 3" panose="05040102010807070707" pitchFamily="18" charset="2"/>
        <a:buChar char=""/>
        <a:defRPr sz="1400">
          <a:solidFill>
            <a:srgbClr val="404040"/>
          </a:solidFill>
          <a:latin typeface="+mn-lt"/>
          <a:ea typeface="+mn-ea"/>
        </a:defRPr>
      </a:lvl3pPr>
      <a:lvl4pPr marL="16002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mn-lt"/>
          <a:ea typeface="+mn-ea"/>
        </a:defRPr>
      </a:lvl4pPr>
      <a:lvl5pPr marL="2057400" indent="-228600" algn="l" defTabSz="457200" rtl="0"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mn-lt"/>
          <a:ea typeface="+mn-ea"/>
        </a:defRPr>
      </a:lvl5pPr>
      <a:lvl6pPr marL="2514600" indent="-228600" algn="l" defTabSz="457200" rtl="0" fontAlgn="base">
        <a:spcBef>
          <a:spcPts val="1000"/>
        </a:spcBef>
        <a:spcAft>
          <a:spcPct val="0"/>
        </a:spcAft>
        <a:buClr>
          <a:schemeClr val="accent1"/>
        </a:buClr>
        <a:buFont typeface="Wingdings 3" panose="05040102010807070707" pitchFamily="18" charset="2"/>
        <a:buChar char=""/>
        <a:defRPr sz="1200">
          <a:solidFill>
            <a:srgbClr val="404040"/>
          </a:solidFill>
          <a:latin typeface="+mn-lt"/>
          <a:ea typeface="+mn-ea"/>
        </a:defRPr>
      </a:lvl6pPr>
      <a:lvl7pPr marL="2971800" indent="-228600" algn="l" defTabSz="457200" rtl="0" fontAlgn="base">
        <a:spcBef>
          <a:spcPts val="1000"/>
        </a:spcBef>
        <a:spcAft>
          <a:spcPct val="0"/>
        </a:spcAft>
        <a:buClr>
          <a:schemeClr val="accent1"/>
        </a:buClr>
        <a:buFont typeface="Wingdings 3" panose="05040102010807070707" pitchFamily="18" charset="2"/>
        <a:buChar char=""/>
        <a:defRPr sz="1200">
          <a:solidFill>
            <a:srgbClr val="404040"/>
          </a:solidFill>
          <a:latin typeface="+mn-lt"/>
          <a:ea typeface="+mn-ea"/>
        </a:defRPr>
      </a:lvl7pPr>
      <a:lvl8pPr marL="3429000" indent="-228600" algn="l" defTabSz="457200" rtl="0" fontAlgn="base">
        <a:spcBef>
          <a:spcPts val="1000"/>
        </a:spcBef>
        <a:spcAft>
          <a:spcPct val="0"/>
        </a:spcAft>
        <a:buClr>
          <a:schemeClr val="accent1"/>
        </a:buClr>
        <a:buFont typeface="Wingdings 3" panose="05040102010807070707" pitchFamily="18" charset="2"/>
        <a:buChar char=""/>
        <a:defRPr sz="1200">
          <a:solidFill>
            <a:srgbClr val="404040"/>
          </a:solidFill>
          <a:latin typeface="+mn-lt"/>
          <a:ea typeface="+mn-ea"/>
        </a:defRPr>
      </a:lvl8pPr>
      <a:lvl9pPr marL="3886200" indent="-228600" algn="l" defTabSz="457200" rtl="0" fontAlgn="base">
        <a:spcBef>
          <a:spcPts val="1000"/>
        </a:spcBef>
        <a:spcAft>
          <a:spcPct val="0"/>
        </a:spcAft>
        <a:buClr>
          <a:schemeClr val="accent1"/>
        </a:buClr>
        <a:buFont typeface="Wingdings 3" panose="05040102010807070707" pitchFamily="18" charset="2"/>
        <a:buChar char=""/>
        <a:defRPr sz="1200">
          <a:solidFill>
            <a:srgbClr val="404040"/>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6.xml"/><Relationship Id="rId1" Type="http://schemas.openxmlformats.org/officeDocument/2006/relationships/image" Target="../media/image7.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7" Type="http://schemas.openxmlformats.org/officeDocument/2006/relationships/notesSlide" Target="../notesSlides/notesSlide47.xml"/><Relationship Id="rId6" Type="http://schemas.openxmlformats.org/officeDocument/2006/relationships/vmlDrawing" Target="../drawings/vmlDrawing1.vml"/><Relationship Id="rId5" Type="http://schemas.openxmlformats.org/officeDocument/2006/relationships/slideLayout" Target="../slideLayouts/slideLayout2.xml"/><Relationship Id="rId4" Type="http://schemas.openxmlformats.org/officeDocument/2006/relationships/image" Target="../media/image13.wmf"/><Relationship Id="rId3" Type="http://schemas.openxmlformats.org/officeDocument/2006/relationships/oleObject" Target="../embeddings/oleObject2.bin"/><Relationship Id="rId2" Type="http://schemas.openxmlformats.org/officeDocument/2006/relationships/image" Target="../media/image12.wmf"/><Relationship Id="rId1" Type="http://schemas.openxmlformats.org/officeDocument/2006/relationships/oleObject" Target="../embeddings/oleObject1.bin"/></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image" Target="../media/image5.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p:nvPr/>
        </p:nvSpPr>
        <p:spPr>
          <a:xfrm>
            <a:off x="827088" y="1484313"/>
            <a:ext cx="7632700" cy="1006475"/>
          </a:xfrm>
          <a:prstGeom prst="rect">
            <a:avLst/>
          </a:prstGeom>
          <a:noFill/>
          <a:ln w="9525">
            <a:noFill/>
          </a:ln>
        </p:spPr>
        <p:txBody>
          <a:bodyPr>
            <a:spAutoFit/>
          </a:bodyPr>
          <a:lstStyle/>
          <a:p>
            <a:r>
              <a:rPr lang="zh-CN" altLang="en-US" sz="6000" dirty="0">
                <a:solidFill>
                  <a:srgbClr val="008080"/>
                </a:solidFill>
                <a:latin typeface="Times New Roman" panose="02020603050405020304" pitchFamily="18" charset="0"/>
                <a:ea typeface="黑体" panose="02010609060101010101" pitchFamily="49" charset="-122"/>
              </a:rPr>
              <a:t>建筑业统计业务培训</a:t>
            </a:r>
            <a:endParaRPr lang="zh-CN" altLang="en-US" sz="6000" dirty="0">
              <a:solidFill>
                <a:srgbClr val="008080"/>
              </a:solidFill>
              <a:latin typeface="Times New Roman" panose="02020603050405020304" pitchFamily="18" charset="0"/>
              <a:ea typeface="黑体" panose="02010609060101010101" pitchFamily="49" charset="-122"/>
            </a:endParaRPr>
          </a:p>
        </p:txBody>
      </p:sp>
      <p:sp>
        <p:nvSpPr>
          <p:cNvPr id="2051" name="Rectangle 3"/>
          <p:cNvSpPr/>
          <p:nvPr/>
        </p:nvSpPr>
        <p:spPr>
          <a:xfrm>
            <a:off x="755650" y="4221163"/>
            <a:ext cx="7559675" cy="646112"/>
          </a:xfrm>
          <a:prstGeom prst="rect">
            <a:avLst/>
          </a:prstGeom>
          <a:noFill/>
          <a:ln w="9525">
            <a:noFill/>
          </a:ln>
        </p:spPr>
        <p:txBody>
          <a:bodyPr>
            <a:spAutoFit/>
          </a:bodyPr>
          <a:lstStyle/>
          <a:p>
            <a:r>
              <a:rPr lang="zh-CN" altLang="en-US" sz="3600" dirty="0">
                <a:solidFill>
                  <a:srgbClr val="008080"/>
                </a:solidFill>
                <a:latin typeface="隶书" panose="02010509060101010101" pitchFamily="49" charset="-122"/>
                <a:ea typeface="隶书" panose="02010509060101010101" pitchFamily="49" charset="-122"/>
              </a:rPr>
              <a:t>国家统计局投资司</a:t>
            </a:r>
            <a:endParaRPr lang="zh-CN" altLang="en-US" sz="3600" dirty="0">
              <a:solidFill>
                <a:srgbClr val="008080"/>
              </a:solidFill>
              <a:latin typeface="隶书" panose="02010509060101010101" pitchFamily="49" charset="-122"/>
              <a:ea typeface="隶书" panose="02010509060101010101"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266" name="AutoShape 3"/>
          <p:cNvCxnSpPr/>
          <p:nvPr/>
        </p:nvCxnSpPr>
        <p:spPr>
          <a:xfrm>
            <a:off x="611188" y="1052513"/>
            <a:ext cx="7956550" cy="0"/>
          </a:xfrm>
          <a:prstGeom prst="straightConnector1">
            <a:avLst/>
          </a:prstGeom>
          <a:ln w="34925" cap="flat" cmpd="sng">
            <a:solidFill>
              <a:srgbClr val="008000"/>
            </a:solidFill>
            <a:prstDash val="solid"/>
            <a:headEnd type="none" w="med" len="med"/>
            <a:tailEnd type="none" w="med" len="med"/>
          </a:ln>
        </p:spPr>
      </p:cxnSp>
      <p:sp>
        <p:nvSpPr>
          <p:cNvPr id="11267" name="Rectangle 5"/>
          <p:cNvSpPr/>
          <p:nvPr/>
        </p:nvSpPr>
        <p:spPr>
          <a:xfrm>
            <a:off x="1258888" y="1341438"/>
            <a:ext cx="7200900" cy="4838700"/>
          </a:xfrm>
          <a:prstGeom prst="rect">
            <a:avLst/>
          </a:prstGeom>
          <a:noFill/>
          <a:ln w="9525">
            <a:noFill/>
          </a:ln>
        </p:spPr>
        <p:txBody>
          <a:bodyPr>
            <a:spAutoFit/>
          </a:bodyPr>
          <a:lstStyle/>
          <a:p>
            <a:pPr algn="l"/>
            <a:r>
              <a:rPr lang="en-US" altLang="zh-CN" sz="2400" b="1" dirty="0">
                <a:solidFill>
                  <a:srgbClr val="008080"/>
                </a:solidFill>
                <a:latin typeface="Times New Roman" panose="02020603050405020304" pitchFamily="18" charset="0"/>
              </a:rPr>
              <a:t>▲</a:t>
            </a:r>
            <a:r>
              <a:rPr lang="zh-CN" altLang="en-US" sz="2400" b="1" dirty="0">
                <a:solidFill>
                  <a:srgbClr val="008080"/>
                </a:solidFill>
                <a:latin typeface="Times New Roman" panose="02020603050405020304" pitchFamily="18" charset="0"/>
              </a:rPr>
              <a:t>注意：</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a:t>
            </a:r>
            <a:r>
              <a:rPr lang="en-US" altLang="zh-CN" sz="2400" b="1" dirty="0">
                <a:solidFill>
                  <a:srgbClr val="008080"/>
                </a:solidFill>
                <a:latin typeface="Times New Roman" panose="02020603050405020304" pitchFamily="18" charset="0"/>
              </a:rPr>
              <a:t>1</a:t>
            </a:r>
            <a:r>
              <a:rPr lang="zh-CN" altLang="en-US" sz="2400" b="1" dirty="0">
                <a:solidFill>
                  <a:srgbClr val="008080"/>
                </a:solidFill>
                <a:latin typeface="Times New Roman" panose="02020603050405020304" pitchFamily="18" charset="0"/>
              </a:rPr>
              <a:t>）签订的合同额包括公开投标、暗标、甲方指定、口头协议等，不管企业用什么方式，也不管合同的形式，只要是从建设单位直接承包的工程项目都应统计；</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a:t>
            </a:r>
            <a:r>
              <a:rPr lang="en-US" altLang="zh-CN" sz="2400" b="1" dirty="0">
                <a:solidFill>
                  <a:srgbClr val="008080"/>
                </a:solidFill>
                <a:latin typeface="Times New Roman" panose="02020603050405020304" pitchFamily="18" charset="0"/>
              </a:rPr>
              <a:t>2</a:t>
            </a:r>
            <a:r>
              <a:rPr lang="zh-CN" altLang="en-US" sz="2400" b="1" dirty="0">
                <a:solidFill>
                  <a:srgbClr val="008080"/>
                </a:solidFill>
                <a:latin typeface="Times New Roman" panose="02020603050405020304" pitchFamily="18" charset="0"/>
              </a:rPr>
              <a:t>）签订合同额只含直包合同和建造合同，不含</a:t>
            </a:r>
            <a:r>
              <a:rPr lang="zh-CN" altLang="en-US" sz="2400" b="1" dirty="0">
                <a:solidFill>
                  <a:srgbClr val="FF0000"/>
                </a:solidFill>
                <a:latin typeface="Times New Roman" panose="02020603050405020304" pitchFamily="18" charset="0"/>
              </a:rPr>
              <a:t>境外合同。</a:t>
            </a:r>
            <a:r>
              <a:rPr lang="zh-CN" altLang="en-US" sz="2400" b="1" dirty="0">
                <a:solidFill>
                  <a:srgbClr val="008080"/>
                </a:solidFill>
                <a:latin typeface="Times New Roman" panose="02020603050405020304" pitchFamily="18" charset="0"/>
              </a:rPr>
              <a:t> </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a:t>
            </a:r>
            <a:r>
              <a:rPr lang="en-US" altLang="zh-CN" sz="2400" b="1" dirty="0">
                <a:solidFill>
                  <a:srgbClr val="008080"/>
                </a:solidFill>
                <a:latin typeface="Times New Roman" panose="02020603050405020304" pitchFamily="18" charset="0"/>
              </a:rPr>
              <a:t>3</a:t>
            </a:r>
            <a:r>
              <a:rPr lang="zh-CN" altLang="en-US" sz="2400" b="1" dirty="0">
                <a:solidFill>
                  <a:srgbClr val="008080"/>
                </a:solidFill>
                <a:latin typeface="Times New Roman" panose="02020603050405020304" pitchFamily="18" charset="0"/>
              </a:rPr>
              <a:t>）签订合同额、上年结转合同额与本年新签合同额三个指标都是累计数。</a:t>
            </a:r>
            <a:endParaRPr lang="zh-CN" altLang="en-US" sz="2400" b="1" dirty="0">
              <a:solidFill>
                <a:srgbClr val="008080"/>
              </a:solidFill>
              <a:latin typeface="Times New Roman" panose="02020603050405020304" pitchFamily="18" charset="0"/>
            </a:endParaRPr>
          </a:p>
          <a:p>
            <a:pPr algn="l"/>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审核要点：签订合同额</a:t>
            </a:r>
            <a:r>
              <a:rPr lang="en-US" altLang="zh-CN" sz="2400" b="1" dirty="0">
                <a:solidFill>
                  <a:srgbClr val="008080"/>
                </a:solidFill>
                <a:latin typeface="Times New Roman" panose="02020603050405020304" pitchFamily="18" charset="0"/>
              </a:rPr>
              <a:t>=</a:t>
            </a:r>
            <a:r>
              <a:rPr lang="zh-CN" altLang="en-US" sz="2400" b="1" dirty="0">
                <a:solidFill>
                  <a:srgbClr val="008080"/>
                </a:solidFill>
                <a:latin typeface="Times New Roman" panose="02020603050405020304" pitchFamily="18" charset="0"/>
              </a:rPr>
              <a:t>上年结转合同额</a:t>
            </a:r>
            <a:r>
              <a:rPr lang="en-US" altLang="zh-CN" sz="2400" b="1" dirty="0">
                <a:solidFill>
                  <a:srgbClr val="008080"/>
                </a:solidFill>
                <a:latin typeface="Times New Roman" panose="02020603050405020304" pitchFamily="18" charset="0"/>
              </a:rPr>
              <a:t>+</a:t>
            </a:r>
            <a:r>
              <a:rPr lang="zh-CN" altLang="en-US" sz="2400" b="1" dirty="0">
                <a:solidFill>
                  <a:srgbClr val="008080"/>
                </a:solidFill>
                <a:latin typeface="Times New Roman" panose="02020603050405020304" pitchFamily="18" charset="0"/>
              </a:rPr>
              <a:t>本年新签合同额</a:t>
            </a:r>
            <a:endParaRPr lang="zh-CN" altLang="en-US" sz="2400" b="1" dirty="0">
              <a:solidFill>
                <a:srgbClr val="008080"/>
              </a:solidFill>
              <a:latin typeface="Times New Roman" panose="02020603050405020304" pitchFamily="18" charset="0"/>
            </a:endParaRPr>
          </a:p>
          <a:p>
            <a:pPr algn="l"/>
            <a:endParaRPr lang="en-US" altLang="zh-CN" sz="2400" b="1" dirty="0">
              <a:solidFill>
                <a:srgbClr val="008080"/>
              </a:solidFill>
              <a:latin typeface="Times New Roman" panose="02020603050405020304" pitchFamily="18" charset="0"/>
            </a:endParaRPr>
          </a:p>
        </p:txBody>
      </p:sp>
      <p:sp>
        <p:nvSpPr>
          <p:cNvPr id="11268" name="Rectangle 8"/>
          <p:cNvSpPr/>
          <p:nvPr/>
        </p:nvSpPr>
        <p:spPr>
          <a:xfrm>
            <a:off x="1331913" y="115888"/>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90" name="AutoShape 3"/>
          <p:cNvCxnSpPr/>
          <p:nvPr/>
        </p:nvCxnSpPr>
        <p:spPr>
          <a:xfrm>
            <a:off x="827088" y="1196975"/>
            <a:ext cx="7956550" cy="0"/>
          </a:xfrm>
          <a:prstGeom prst="straightConnector1">
            <a:avLst/>
          </a:prstGeom>
          <a:ln w="34925" cap="flat" cmpd="sng">
            <a:solidFill>
              <a:srgbClr val="008000"/>
            </a:solidFill>
            <a:prstDash val="solid"/>
            <a:headEnd type="none" w="med" len="med"/>
            <a:tailEnd type="none" w="med" len="med"/>
          </a:ln>
        </p:spPr>
      </p:cxnSp>
      <p:sp>
        <p:nvSpPr>
          <p:cNvPr id="12291" name="Rectangle 7"/>
          <p:cNvSpPr/>
          <p:nvPr/>
        </p:nvSpPr>
        <p:spPr>
          <a:xfrm>
            <a:off x="1116013" y="333375"/>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
        <p:nvSpPr>
          <p:cNvPr id="12292" name="Rectangle 8"/>
          <p:cNvSpPr/>
          <p:nvPr/>
        </p:nvSpPr>
        <p:spPr>
          <a:xfrm>
            <a:off x="827088" y="1484313"/>
            <a:ext cx="7704137" cy="3749675"/>
          </a:xfrm>
          <a:prstGeom prst="rect">
            <a:avLst/>
          </a:prstGeom>
          <a:noFill/>
          <a:ln w="9525">
            <a:noFill/>
          </a:ln>
        </p:spPr>
        <p:txBody>
          <a:bodyPr>
            <a:spAutoFit/>
          </a:bodyPr>
          <a:lstStyle/>
          <a:p>
            <a:pPr algn="l"/>
            <a:endParaRPr lang="en-US" altLang="zh-CN" sz="2400" dirty="0">
              <a:solidFill>
                <a:srgbClr val="FF0000"/>
              </a:solidFill>
              <a:latin typeface="Times New Roman" panose="02020603050405020304" pitchFamily="18" charset="0"/>
            </a:endParaRPr>
          </a:p>
          <a:p>
            <a:pPr algn="l"/>
            <a:r>
              <a:rPr lang="en-US" altLang="zh-CN" sz="2400" dirty="0">
                <a:solidFill>
                  <a:schemeClr val="bg1"/>
                </a:solidFill>
                <a:latin typeface="Times New Roman" panose="02020603050405020304" pitchFamily="18" charset="0"/>
              </a:rPr>
              <a:t>    </a:t>
            </a:r>
            <a:r>
              <a:rPr lang="en-US" altLang="zh-CN" sz="2400" b="1" dirty="0">
                <a:solidFill>
                  <a:srgbClr val="FF0000"/>
                </a:solidFill>
                <a:latin typeface="Times New Roman" panose="02020603050405020304" pitchFamily="18" charset="0"/>
              </a:rPr>
              <a:t>▲</a:t>
            </a:r>
            <a:r>
              <a:rPr lang="zh-CN" altLang="en-US" sz="2400" b="1" dirty="0">
                <a:solidFill>
                  <a:srgbClr val="FF0000"/>
                </a:solidFill>
                <a:latin typeface="Times New Roman" panose="02020603050405020304" pitchFamily="18" charset="0"/>
              </a:rPr>
              <a:t>注意：</a:t>
            </a:r>
            <a:endParaRPr lang="zh-CN" altLang="en-US" sz="2400" b="1" dirty="0">
              <a:solidFill>
                <a:srgbClr val="FF0000"/>
              </a:solidFill>
              <a:latin typeface="Times New Roman" panose="02020603050405020304" pitchFamily="18" charset="0"/>
            </a:endParaRPr>
          </a:p>
          <a:p>
            <a:pPr algn="l"/>
            <a:endParaRPr lang="zh-CN" altLang="en-US" sz="2400" b="1" dirty="0">
              <a:solidFill>
                <a:srgbClr val="FF000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a:t>
            </a:r>
            <a:r>
              <a:rPr lang="zh-CN" altLang="en-US" sz="2800" b="1" dirty="0">
                <a:solidFill>
                  <a:srgbClr val="008080"/>
                </a:solidFill>
                <a:latin typeface="Times New Roman" panose="02020603050405020304" pitchFamily="18" charset="0"/>
              </a:rPr>
              <a:t>（</a:t>
            </a:r>
            <a:r>
              <a:rPr lang="en-US" altLang="zh-CN" sz="2800" b="1" dirty="0">
                <a:solidFill>
                  <a:srgbClr val="008080"/>
                </a:solidFill>
                <a:latin typeface="Times New Roman" panose="02020603050405020304" pitchFamily="18" charset="0"/>
              </a:rPr>
              <a:t>1</a:t>
            </a:r>
            <a:r>
              <a:rPr lang="zh-CN" altLang="en-US" sz="2800" b="1" dirty="0">
                <a:solidFill>
                  <a:srgbClr val="008080"/>
                </a:solidFill>
                <a:latin typeface="Times New Roman" panose="02020603050405020304" pitchFamily="18" charset="0"/>
              </a:rPr>
              <a:t>）在填写上年结转合同额时，只须填报未完工程跨入本年度继续施工工程合同的总价款余额部分。</a:t>
            </a:r>
            <a:endParaRPr lang="zh-CN" altLang="en-US" sz="2800" b="1" dirty="0">
              <a:solidFill>
                <a:srgbClr val="008080"/>
              </a:solidFill>
              <a:latin typeface="Times New Roman" panose="02020603050405020304" pitchFamily="18" charset="0"/>
            </a:endParaRPr>
          </a:p>
          <a:p>
            <a:pPr algn="l"/>
            <a:r>
              <a:rPr lang="zh-CN" altLang="en-US" sz="2800" b="1" dirty="0">
                <a:solidFill>
                  <a:srgbClr val="008080"/>
                </a:solidFill>
                <a:latin typeface="Times New Roman" panose="02020603050405020304" pitchFamily="18" charset="0"/>
              </a:rPr>
              <a:t>    （</a:t>
            </a:r>
            <a:r>
              <a:rPr lang="en-US" altLang="zh-CN" sz="2800" b="1" dirty="0">
                <a:solidFill>
                  <a:srgbClr val="008080"/>
                </a:solidFill>
                <a:latin typeface="Times New Roman" panose="02020603050405020304" pitchFamily="18" charset="0"/>
              </a:rPr>
              <a:t>2</a:t>
            </a:r>
            <a:r>
              <a:rPr lang="zh-CN" altLang="en-US" sz="2800" b="1" dirty="0">
                <a:solidFill>
                  <a:srgbClr val="008080"/>
                </a:solidFill>
                <a:latin typeface="Times New Roman" panose="02020603050405020304" pitchFamily="18" charset="0"/>
              </a:rPr>
              <a:t>）如果企业在上年实际完成工作量超过了合同总价款，并且在本年度尚有施工任务，在填报该指标时应把上年结转合同额视同为“</a:t>
            </a:r>
            <a:r>
              <a:rPr lang="en-US" altLang="zh-CN" sz="2800" b="1" dirty="0">
                <a:solidFill>
                  <a:srgbClr val="008080"/>
                </a:solidFill>
                <a:latin typeface="Times New Roman" panose="02020603050405020304" pitchFamily="18" charset="0"/>
              </a:rPr>
              <a:t>0”</a:t>
            </a:r>
            <a:r>
              <a:rPr lang="zh-CN" altLang="en-US" sz="2800" b="1" dirty="0">
                <a:solidFill>
                  <a:srgbClr val="008080"/>
                </a:solidFill>
                <a:latin typeface="Times New Roman" panose="02020603050405020304" pitchFamily="18" charset="0"/>
              </a:rPr>
              <a:t>。 </a:t>
            </a:r>
            <a:endParaRPr lang="zh-CN" altLang="en-US" sz="2800" b="1" dirty="0">
              <a:solidFill>
                <a:srgbClr val="008080"/>
              </a:solidFill>
              <a:latin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314" name="AutoShape 3"/>
          <p:cNvCxnSpPr/>
          <p:nvPr/>
        </p:nvCxnSpPr>
        <p:spPr>
          <a:xfrm>
            <a:off x="755650" y="1196975"/>
            <a:ext cx="7956550" cy="0"/>
          </a:xfrm>
          <a:prstGeom prst="straightConnector1">
            <a:avLst/>
          </a:prstGeom>
          <a:ln w="34925" cap="flat" cmpd="sng">
            <a:solidFill>
              <a:srgbClr val="008000"/>
            </a:solidFill>
            <a:prstDash val="solid"/>
            <a:headEnd type="none" w="med" len="med"/>
            <a:tailEnd type="none" w="med" len="med"/>
          </a:ln>
        </p:spPr>
      </p:cxnSp>
      <p:sp>
        <p:nvSpPr>
          <p:cNvPr id="13315" name="Rectangle 4"/>
          <p:cNvSpPr/>
          <p:nvPr/>
        </p:nvSpPr>
        <p:spPr>
          <a:xfrm>
            <a:off x="611188" y="1412875"/>
            <a:ext cx="7956550" cy="1187450"/>
          </a:xfrm>
          <a:prstGeom prst="rect">
            <a:avLst/>
          </a:prstGeom>
          <a:noFill/>
          <a:ln w="9525">
            <a:noFill/>
          </a:ln>
        </p:spPr>
        <p:txBody>
          <a:bodyPr>
            <a:spAutoFit/>
          </a:bodyPr>
          <a:lstStyle/>
          <a:p>
            <a:pPr algn="l"/>
            <a:endParaRPr lang="en-US" altLang="zh-CN" sz="2400" dirty="0">
              <a:solidFill>
                <a:schemeClr val="bg1"/>
              </a:solidFill>
              <a:latin typeface="Times New Roman" panose="02020603050405020304" pitchFamily="18" charset="0"/>
            </a:endParaRPr>
          </a:p>
          <a:p>
            <a:pPr algn="l"/>
            <a:r>
              <a:rPr lang="en-US" altLang="zh-CN" sz="2400" dirty="0">
                <a:solidFill>
                  <a:srgbClr val="FF0000"/>
                </a:solidFill>
                <a:latin typeface="Times New Roman" panose="02020603050405020304" pitchFamily="18" charset="0"/>
              </a:rPr>
              <a:t>        </a:t>
            </a:r>
            <a:r>
              <a:rPr lang="en-US" altLang="zh-CN" sz="2400" b="1" dirty="0">
                <a:solidFill>
                  <a:srgbClr val="008080"/>
                </a:solidFill>
                <a:latin typeface="Times New Roman" panose="02020603050405020304" pitchFamily="18" charset="0"/>
              </a:rPr>
              <a:t>▲</a:t>
            </a:r>
            <a:r>
              <a:rPr lang="zh-CN" altLang="en-US" sz="2400" b="1" dirty="0">
                <a:solidFill>
                  <a:srgbClr val="008080"/>
                </a:solidFill>
                <a:latin typeface="Times New Roman" panose="02020603050405020304" pitchFamily="18" charset="0"/>
              </a:rPr>
              <a:t>需要注意的问题：本年新签合同额不包括与其他建筑业企业新签的分包合同额。</a:t>
            </a:r>
            <a:endParaRPr lang="zh-CN" altLang="en-US" sz="2400" b="1" dirty="0">
              <a:solidFill>
                <a:srgbClr val="008080"/>
              </a:solidFill>
              <a:latin typeface="Times New Roman" panose="02020603050405020304" pitchFamily="18" charset="0"/>
            </a:endParaRPr>
          </a:p>
        </p:txBody>
      </p:sp>
      <p:sp>
        <p:nvSpPr>
          <p:cNvPr id="13316" name="Rectangle 23"/>
          <p:cNvSpPr/>
          <p:nvPr/>
        </p:nvSpPr>
        <p:spPr>
          <a:xfrm>
            <a:off x="755650" y="3141663"/>
            <a:ext cx="8101013" cy="2089150"/>
          </a:xfrm>
          <a:prstGeom prst="rect">
            <a:avLst/>
          </a:prstGeom>
          <a:solidFill>
            <a:schemeClr val="bg1"/>
          </a:solidFill>
          <a:ln w="9525" cap="flat" cmpd="sng">
            <a:solidFill>
              <a:srgbClr val="FF0000"/>
            </a:solidFill>
            <a:prstDash val="solid"/>
            <a:miter/>
            <a:headEnd type="none" w="med" len="med"/>
            <a:tailEnd type="none" w="med" len="med"/>
          </a:ln>
        </p:spPr>
        <p:txBody>
          <a:bodyPr wrap="none" anchor="ctr"/>
          <a:lstStyle/>
          <a:p>
            <a:endParaRPr lang="zh-CN" altLang="en-US" dirty="0">
              <a:latin typeface="Times New Roman" panose="02020603050405020304" pitchFamily="18" charset="0"/>
            </a:endParaRPr>
          </a:p>
        </p:txBody>
      </p:sp>
      <p:sp>
        <p:nvSpPr>
          <p:cNvPr id="13317" name="AutoShape 12"/>
          <p:cNvSpPr/>
          <p:nvPr/>
        </p:nvSpPr>
        <p:spPr>
          <a:xfrm>
            <a:off x="1908175" y="3860800"/>
            <a:ext cx="1368425" cy="647700"/>
          </a:xfrm>
          <a:prstGeom prst="rightArrow">
            <a:avLst>
              <a:gd name="adj1" fmla="val 50000"/>
              <a:gd name="adj2" fmla="val 52818"/>
            </a:avLst>
          </a:prstGeom>
          <a:solidFill>
            <a:schemeClr val="accent1"/>
          </a:solidFill>
          <a:ln w="9525" cap="flat" cmpd="sng">
            <a:solidFill>
              <a:schemeClr val="tx1"/>
            </a:solidFill>
            <a:prstDash val="solid"/>
            <a:miter/>
            <a:headEnd type="none" w="med" len="med"/>
            <a:tailEnd type="none" w="med" len="med"/>
          </a:ln>
        </p:spPr>
        <p:txBody>
          <a:bodyPr wrap="none" anchor="ctr"/>
          <a:lstStyle/>
          <a:p>
            <a:endParaRPr lang="zh-CN" altLang="en-US" dirty="0">
              <a:latin typeface="Times New Roman" panose="02020603050405020304" pitchFamily="18" charset="0"/>
            </a:endParaRPr>
          </a:p>
        </p:txBody>
      </p:sp>
      <p:sp>
        <p:nvSpPr>
          <p:cNvPr id="13318" name="Text Box 8"/>
          <p:cNvSpPr txBox="1"/>
          <p:nvPr/>
        </p:nvSpPr>
        <p:spPr>
          <a:xfrm>
            <a:off x="900113" y="3500438"/>
            <a:ext cx="936625" cy="1552575"/>
          </a:xfrm>
          <a:prstGeom prst="rect">
            <a:avLst/>
          </a:prstGeom>
          <a:noFill/>
          <a:ln w="9525">
            <a:noFill/>
          </a:ln>
        </p:spPr>
        <p:txBody>
          <a:bodyPr>
            <a:spAutoFit/>
          </a:bodyPr>
          <a:lstStyle/>
          <a:p>
            <a:pPr algn="l"/>
            <a:r>
              <a:rPr lang="zh-CN" altLang="en-US" sz="2400" b="1" dirty="0">
                <a:solidFill>
                  <a:srgbClr val="008080"/>
                </a:solidFill>
                <a:latin typeface="Times New Roman" panose="02020603050405020304" pitchFamily="18" charset="0"/>
              </a:rPr>
              <a:t>建设单位</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（业主）</a:t>
            </a:r>
            <a:endParaRPr lang="zh-CN" altLang="en-US" sz="2400" b="1" dirty="0">
              <a:solidFill>
                <a:srgbClr val="008080"/>
              </a:solidFill>
              <a:latin typeface="Times New Roman" panose="02020603050405020304" pitchFamily="18" charset="0"/>
            </a:endParaRPr>
          </a:p>
        </p:txBody>
      </p:sp>
      <p:sp>
        <p:nvSpPr>
          <p:cNvPr id="13319" name="Text Box 11"/>
          <p:cNvSpPr txBox="1"/>
          <p:nvPr/>
        </p:nvSpPr>
        <p:spPr>
          <a:xfrm>
            <a:off x="1835150" y="4005263"/>
            <a:ext cx="1295400" cy="366712"/>
          </a:xfrm>
          <a:prstGeom prst="rect">
            <a:avLst/>
          </a:prstGeom>
          <a:noFill/>
          <a:ln w="9525">
            <a:noFill/>
          </a:ln>
        </p:spPr>
        <p:txBody>
          <a:bodyPr>
            <a:spAutoFit/>
          </a:bodyPr>
          <a:lstStyle/>
          <a:p>
            <a:pPr algn="l"/>
            <a:r>
              <a:rPr lang="zh-CN" altLang="en-US" sz="1800" b="1" dirty="0">
                <a:solidFill>
                  <a:srgbClr val="33CC33"/>
                </a:solidFill>
                <a:latin typeface="Times New Roman" panose="02020603050405020304" pitchFamily="18" charset="0"/>
              </a:rPr>
              <a:t>发包合同</a:t>
            </a:r>
            <a:r>
              <a:rPr lang="en-US" altLang="zh-CN" sz="1800" b="1" dirty="0">
                <a:solidFill>
                  <a:srgbClr val="33CC33"/>
                </a:solidFill>
                <a:latin typeface="Times New Roman" panose="02020603050405020304" pitchFamily="18" charset="0"/>
              </a:rPr>
              <a:t>A</a:t>
            </a:r>
            <a:endParaRPr lang="en-US" altLang="zh-CN" sz="1800" b="1" dirty="0">
              <a:solidFill>
                <a:srgbClr val="33CC33"/>
              </a:solidFill>
              <a:latin typeface="Times New Roman" panose="02020603050405020304" pitchFamily="18" charset="0"/>
            </a:endParaRPr>
          </a:p>
        </p:txBody>
      </p:sp>
      <p:sp>
        <p:nvSpPr>
          <p:cNvPr id="13320" name="AutoShape 14"/>
          <p:cNvSpPr/>
          <p:nvPr/>
        </p:nvSpPr>
        <p:spPr>
          <a:xfrm>
            <a:off x="3348038" y="3284538"/>
            <a:ext cx="215900" cy="1874837"/>
          </a:xfrm>
          <a:prstGeom prst="leftBrace">
            <a:avLst>
              <a:gd name="adj1" fmla="val 72365"/>
              <a:gd name="adj2" fmla="val 50000"/>
            </a:avLst>
          </a:prstGeom>
          <a:noFill/>
          <a:ln w="28575" cap="flat" cmpd="sng">
            <a:solidFill>
              <a:srgbClr val="33CCCC"/>
            </a:solidFill>
            <a:prstDash val="solid"/>
            <a:headEnd type="none" w="med" len="med"/>
            <a:tailEnd type="none" w="med" len="med"/>
          </a:ln>
        </p:spPr>
        <p:txBody>
          <a:bodyPr wrap="none" anchor="ctr"/>
          <a:lstStyle/>
          <a:p>
            <a:endParaRPr lang="zh-CN" altLang="en-US" dirty="0">
              <a:latin typeface="Times New Roman" panose="02020603050405020304" pitchFamily="18" charset="0"/>
            </a:endParaRPr>
          </a:p>
        </p:txBody>
      </p:sp>
      <p:sp>
        <p:nvSpPr>
          <p:cNvPr id="13321" name="Text Box 16"/>
          <p:cNvSpPr txBox="1"/>
          <p:nvPr/>
        </p:nvSpPr>
        <p:spPr>
          <a:xfrm>
            <a:off x="3492500" y="3429000"/>
            <a:ext cx="1657350" cy="336550"/>
          </a:xfrm>
          <a:prstGeom prst="rect">
            <a:avLst/>
          </a:prstGeom>
          <a:noFill/>
          <a:ln w="9525">
            <a:noFill/>
          </a:ln>
        </p:spPr>
        <p:txBody>
          <a:bodyPr wrap="none">
            <a:spAutoFit/>
          </a:bodyPr>
          <a:lstStyle/>
          <a:p>
            <a:pPr algn="l"/>
            <a:r>
              <a:rPr lang="zh-CN" altLang="en-US" sz="1600" b="1" dirty="0">
                <a:solidFill>
                  <a:srgbClr val="008080"/>
                </a:solidFill>
                <a:latin typeface="Times New Roman" panose="02020603050405020304" pitchFamily="18" charset="0"/>
              </a:rPr>
              <a:t>建筑企业</a:t>
            </a:r>
            <a:r>
              <a:rPr lang="en-US" altLang="zh-CN" sz="1600" b="1" dirty="0">
                <a:solidFill>
                  <a:srgbClr val="008080"/>
                </a:solidFill>
                <a:latin typeface="Times New Roman" panose="02020603050405020304" pitchFamily="18" charset="0"/>
              </a:rPr>
              <a:t>1 a</a:t>
            </a:r>
            <a:r>
              <a:rPr lang="zh-CN" altLang="en-US" sz="1600" b="1" dirty="0">
                <a:solidFill>
                  <a:srgbClr val="008080"/>
                </a:solidFill>
                <a:latin typeface="Times New Roman" panose="02020603050405020304" pitchFamily="18" charset="0"/>
              </a:rPr>
              <a:t>亿元</a:t>
            </a:r>
            <a:endParaRPr lang="zh-CN" altLang="en-US" sz="1600" b="1" dirty="0">
              <a:solidFill>
                <a:srgbClr val="008080"/>
              </a:solidFill>
              <a:latin typeface="Times New Roman" panose="02020603050405020304" pitchFamily="18" charset="0"/>
            </a:endParaRPr>
          </a:p>
        </p:txBody>
      </p:sp>
      <p:sp>
        <p:nvSpPr>
          <p:cNvPr id="13322" name="Rectangle 18"/>
          <p:cNvSpPr/>
          <p:nvPr/>
        </p:nvSpPr>
        <p:spPr>
          <a:xfrm>
            <a:off x="3492500" y="3860800"/>
            <a:ext cx="1719263" cy="1069975"/>
          </a:xfrm>
          <a:prstGeom prst="rect">
            <a:avLst/>
          </a:prstGeom>
          <a:noFill/>
          <a:ln w="9525">
            <a:noFill/>
          </a:ln>
        </p:spPr>
        <p:txBody>
          <a:bodyPr wrap="none">
            <a:spAutoFit/>
          </a:bodyPr>
          <a:lstStyle/>
          <a:p>
            <a:pPr algn="l"/>
            <a:r>
              <a:rPr lang="zh-CN" altLang="en-US" sz="1600" b="1" dirty="0">
                <a:solidFill>
                  <a:srgbClr val="008080"/>
                </a:solidFill>
                <a:latin typeface="Times New Roman" panose="02020603050405020304" pitchFamily="18" charset="0"/>
              </a:rPr>
              <a:t>建筑企业</a:t>
            </a:r>
            <a:r>
              <a:rPr lang="en-US" altLang="zh-CN" sz="1600" b="1" dirty="0">
                <a:solidFill>
                  <a:srgbClr val="008080"/>
                </a:solidFill>
                <a:latin typeface="Times New Roman" panose="02020603050405020304" pitchFamily="18" charset="0"/>
              </a:rPr>
              <a:t>2  b</a:t>
            </a:r>
            <a:r>
              <a:rPr lang="zh-CN" altLang="en-US" sz="1600" b="1" dirty="0">
                <a:solidFill>
                  <a:srgbClr val="008080"/>
                </a:solidFill>
                <a:latin typeface="Times New Roman" panose="02020603050405020304" pitchFamily="18" charset="0"/>
              </a:rPr>
              <a:t>亿元</a:t>
            </a:r>
            <a:endParaRPr lang="zh-CN" altLang="en-US" sz="1600" b="1" dirty="0">
              <a:solidFill>
                <a:srgbClr val="008080"/>
              </a:solidFill>
              <a:latin typeface="Times New Roman" panose="02020603050405020304" pitchFamily="18" charset="0"/>
            </a:endParaRPr>
          </a:p>
          <a:p>
            <a:pPr algn="l"/>
            <a:endParaRPr lang="zh-CN" altLang="en-US" sz="1600" b="1" dirty="0">
              <a:solidFill>
                <a:srgbClr val="008080"/>
              </a:solidFill>
              <a:latin typeface="Times New Roman" panose="02020603050405020304" pitchFamily="18" charset="0"/>
            </a:endParaRPr>
          </a:p>
          <a:p>
            <a:pPr algn="l"/>
            <a:r>
              <a:rPr lang="zh-CN" altLang="en-US" sz="1600" b="1" dirty="0">
                <a:solidFill>
                  <a:srgbClr val="008080"/>
                </a:solidFill>
                <a:latin typeface="Times New Roman" panose="02020603050405020304" pitchFamily="18" charset="0"/>
              </a:rPr>
              <a:t>建筑企业</a:t>
            </a:r>
            <a:r>
              <a:rPr lang="en-US" altLang="zh-CN" sz="1600" b="1" dirty="0">
                <a:solidFill>
                  <a:srgbClr val="008080"/>
                </a:solidFill>
                <a:latin typeface="Times New Roman" panose="02020603050405020304" pitchFamily="18" charset="0"/>
              </a:rPr>
              <a:t>3  c</a:t>
            </a:r>
            <a:r>
              <a:rPr lang="zh-CN" altLang="en-US" sz="1600" b="1" dirty="0">
                <a:solidFill>
                  <a:srgbClr val="008080"/>
                </a:solidFill>
                <a:latin typeface="Times New Roman" panose="02020603050405020304" pitchFamily="18" charset="0"/>
              </a:rPr>
              <a:t>亿元</a:t>
            </a:r>
            <a:endParaRPr lang="zh-CN" altLang="en-US" sz="1600" b="1" dirty="0">
              <a:solidFill>
                <a:srgbClr val="008080"/>
              </a:solidFill>
              <a:latin typeface="Times New Roman" panose="02020603050405020304" pitchFamily="18" charset="0"/>
            </a:endParaRPr>
          </a:p>
          <a:p>
            <a:pPr algn="l"/>
            <a:r>
              <a:rPr lang="zh-CN" altLang="en-US" sz="1600" b="1" dirty="0">
                <a:solidFill>
                  <a:srgbClr val="008080"/>
                </a:solidFill>
                <a:latin typeface="Times New Roman" panose="02020603050405020304" pitchFamily="18" charset="0"/>
              </a:rPr>
              <a:t>    </a:t>
            </a:r>
            <a:r>
              <a:rPr lang="en-US" altLang="zh-CN" sz="1600" b="1" dirty="0">
                <a:solidFill>
                  <a:srgbClr val="008080"/>
                </a:solidFill>
                <a:latin typeface="Times New Roman" panose="02020603050405020304" pitchFamily="18" charset="0"/>
              </a:rPr>
              <a:t>……</a:t>
            </a:r>
            <a:endParaRPr lang="en-US" altLang="zh-CN" sz="1600" b="1" dirty="0">
              <a:solidFill>
                <a:srgbClr val="008080"/>
              </a:solidFill>
              <a:latin typeface="Times New Roman" panose="02020603050405020304" pitchFamily="18" charset="0"/>
            </a:endParaRPr>
          </a:p>
        </p:txBody>
      </p:sp>
      <p:sp>
        <p:nvSpPr>
          <p:cNvPr id="13323" name="AutoShape 20"/>
          <p:cNvSpPr/>
          <p:nvPr/>
        </p:nvSpPr>
        <p:spPr>
          <a:xfrm>
            <a:off x="5219700" y="3789363"/>
            <a:ext cx="1511300" cy="576262"/>
          </a:xfrm>
          <a:prstGeom prst="rightArrow">
            <a:avLst>
              <a:gd name="adj1" fmla="val 50000"/>
              <a:gd name="adj2" fmla="val 65564"/>
            </a:avLst>
          </a:prstGeom>
          <a:solidFill>
            <a:schemeClr val="accent1"/>
          </a:solidFill>
          <a:ln w="9525" cap="flat" cmpd="sng">
            <a:solidFill>
              <a:schemeClr val="tx1"/>
            </a:solidFill>
            <a:prstDash val="solid"/>
            <a:miter/>
            <a:headEnd type="none" w="med" len="med"/>
            <a:tailEnd type="none" w="med" len="med"/>
          </a:ln>
        </p:spPr>
        <p:txBody>
          <a:bodyPr wrap="none" anchor="ctr"/>
          <a:lstStyle/>
          <a:p>
            <a:endParaRPr lang="zh-CN" altLang="en-US" dirty="0">
              <a:latin typeface="Times New Roman" panose="02020603050405020304" pitchFamily="18" charset="0"/>
            </a:endParaRPr>
          </a:p>
        </p:txBody>
      </p:sp>
      <p:sp>
        <p:nvSpPr>
          <p:cNvPr id="13324" name="Text Box 19"/>
          <p:cNvSpPr txBox="1"/>
          <p:nvPr/>
        </p:nvSpPr>
        <p:spPr>
          <a:xfrm>
            <a:off x="5148263" y="3789363"/>
            <a:ext cx="1584325" cy="457200"/>
          </a:xfrm>
          <a:prstGeom prst="rect">
            <a:avLst/>
          </a:prstGeom>
          <a:noFill/>
          <a:ln w="9525">
            <a:noFill/>
          </a:ln>
        </p:spPr>
        <p:txBody>
          <a:bodyPr>
            <a:spAutoFit/>
          </a:bodyPr>
          <a:lstStyle/>
          <a:p>
            <a:pPr algn="l"/>
            <a:r>
              <a:rPr lang="zh-CN" altLang="en-US" sz="1800" b="1" dirty="0">
                <a:solidFill>
                  <a:srgbClr val="33CC33"/>
                </a:solidFill>
                <a:latin typeface="Times New Roman" panose="02020603050405020304" pitchFamily="18" charset="0"/>
              </a:rPr>
              <a:t>发包合同</a:t>
            </a:r>
            <a:r>
              <a:rPr lang="en-US" altLang="zh-CN" sz="1800" b="1" dirty="0">
                <a:solidFill>
                  <a:srgbClr val="33CC33"/>
                </a:solidFill>
                <a:latin typeface="Times New Roman" panose="02020603050405020304" pitchFamily="18" charset="0"/>
              </a:rPr>
              <a:t>b</a:t>
            </a:r>
            <a:r>
              <a:rPr lang="en-US" altLang="zh-CN" sz="2400" b="1" dirty="0">
                <a:solidFill>
                  <a:srgbClr val="33CC33"/>
                </a:solidFill>
                <a:latin typeface="Times New Roman" panose="02020603050405020304" pitchFamily="18" charset="0"/>
              </a:rPr>
              <a:t>′</a:t>
            </a:r>
            <a:endParaRPr lang="en-US" altLang="zh-CN" sz="2400" b="1" dirty="0">
              <a:solidFill>
                <a:srgbClr val="33CC33"/>
              </a:solidFill>
              <a:latin typeface="Times New Roman" panose="02020603050405020304" pitchFamily="18" charset="0"/>
            </a:endParaRPr>
          </a:p>
        </p:txBody>
      </p:sp>
      <p:sp>
        <p:nvSpPr>
          <p:cNvPr id="13325" name="AutoShape 21"/>
          <p:cNvSpPr/>
          <p:nvPr/>
        </p:nvSpPr>
        <p:spPr>
          <a:xfrm>
            <a:off x="6732588" y="3573463"/>
            <a:ext cx="215900" cy="939800"/>
          </a:xfrm>
          <a:prstGeom prst="leftBrace">
            <a:avLst>
              <a:gd name="adj1" fmla="val 36274"/>
              <a:gd name="adj2" fmla="val 50000"/>
            </a:avLst>
          </a:prstGeom>
          <a:noFill/>
          <a:ln w="28575" cap="flat" cmpd="sng">
            <a:solidFill>
              <a:srgbClr val="33CCCC"/>
            </a:solidFill>
            <a:prstDash val="solid"/>
            <a:headEnd type="none" w="med" len="med"/>
            <a:tailEnd type="none" w="med" len="med"/>
          </a:ln>
        </p:spPr>
        <p:txBody>
          <a:bodyPr wrap="none" anchor="ctr"/>
          <a:lstStyle/>
          <a:p>
            <a:endParaRPr lang="zh-CN" altLang="en-US" dirty="0">
              <a:latin typeface="Times New Roman" panose="02020603050405020304" pitchFamily="18" charset="0"/>
            </a:endParaRPr>
          </a:p>
        </p:txBody>
      </p:sp>
      <p:sp>
        <p:nvSpPr>
          <p:cNvPr id="13326" name="Rectangle 22"/>
          <p:cNvSpPr/>
          <p:nvPr/>
        </p:nvSpPr>
        <p:spPr>
          <a:xfrm>
            <a:off x="6877050" y="3573463"/>
            <a:ext cx="1922463" cy="1069975"/>
          </a:xfrm>
          <a:prstGeom prst="rect">
            <a:avLst/>
          </a:prstGeom>
          <a:noFill/>
          <a:ln w="9525">
            <a:noFill/>
          </a:ln>
        </p:spPr>
        <p:txBody>
          <a:bodyPr wrap="none">
            <a:spAutoFit/>
          </a:bodyPr>
          <a:lstStyle/>
          <a:p>
            <a:pPr algn="l"/>
            <a:r>
              <a:rPr lang="zh-CN" altLang="en-US" sz="1600" b="1" dirty="0">
                <a:solidFill>
                  <a:srgbClr val="008080"/>
                </a:solidFill>
                <a:latin typeface="Times New Roman" panose="02020603050405020304" pitchFamily="18" charset="0"/>
              </a:rPr>
              <a:t>建筑企业</a:t>
            </a:r>
            <a:r>
              <a:rPr lang="en-US" altLang="zh-CN" sz="1600" b="1" dirty="0">
                <a:solidFill>
                  <a:srgbClr val="008080"/>
                </a:solidFill>
                <a:latin typeface="Times New Roman" panose="02020603050405020304" pitchFamily="18" charset="0"/>
              </a:rPr>
              <a:t>21  b1</a:t>
            </a:r>
            <a:r>
              <a:rPr lang="zh-CN" altLang="en-US" sz="1600" b="1" dirty="0">
                <a:solidFill>
                  <a:srgbClr val="008080"/>
                </a:solidFill>
                <a:latin typeface="Times New Roman" panose="02020603050405020304" pitchFamily="18" charset="0"/>
              </a:rPr>
              <a:t>亿元</a:t>
            </a:r>
            <a:endParaRPr lang="zh-CN" altLang="en-US" sz="1600" b="1" dirty="0">
              <a:solidFill>
                <a:srgbClr val="008080"/>
              </a:solidFill>
              <a:latin typeface="Times New Roman" panose="02020603050405020304" pitchFamily="18" charset="0"/>
            </a:endParaRPr>
          </a:p>
          <a:p>
            <a:pPr algn="l"/>
            <a:endParaRPr lang="zh-CN" altLang="en-US" sz="1600" b="1" dirty="0">
              <a:solidFill>
                <a:srgbClr val="008080"/>
              </a:solidFill>
              <a:latin typeface="Times New Roman" panose="02020603050405020304" pitchFamily="18" charset="0"/>
            </a:endParaRPr>
          </a:p>
          <a:p>
            <a:pPr algn="l"/>
            <a:r>
              <a:rPr lang="zh-CN" altLang="en-US" sz="1600" b="1" dirty="0">
                <a:solidFill>
                  <a:srgbClr val="008080"/>
                </a:solidFill>
                <a:latin typeface="Times New Roman" panose="02020603050405020304" pitchFamily="18" charset="0"/>
              </a:rPr>
              <a:t>建筑企业</a:t>
            </a:r>
            <a:r>
              <a:rPr lang="en-US" altLang="zh-CN" sz="1600" b="1" dirty="0">
                <a:solidFill>
                  <a:srgbClr val="008080"/>
                </a:solidFill>
                <a:latin typeface="Times New Roman" panose="02020603050405020304" pitchFamily="18" charset="0"/>
              </a:rPr>
              <a:t>22  b2</a:t>
            </a:r>
            <a:r>
              <a:rPr lang="zh-CN" altLang="en-US" sz="1600" b="1" dirty="0">
                <a:solidFill>
                  <a:srgbClr val="008080"/>
                </a:solidFill>
                <a:latin typeface="Times New Roman" panose="02020603050405020304" pitchFamily="18" charset="0"/>
              </a:rPr>
              <a:t>亿元</a:t>
            </a:r>
            <a:endParaRPr lang="zh-CN" altLang="en-US" sz="1600" b="1" dirty="0">
              <a:solidFill>
                <a:srgbClr val="008080"/>
              </a:solidFill>
              <a:latin typeface="Times New Roman" panose="02020603050405020304" pitchFamily="18" charset="0"/>
            </a:endParaRPr>
          </a:p>
          <a:p>
            <a:pPr algn="l"/>
            <a:r>
              <a:rPr lang="en-US" altLang="zh-CN" sz="1600" b="1" dirty="0">
                <a:solidFill>
                  <a:srgbClr val="008080"/>
                </a:solidFill>
                <a:latin typeface="Times New Roman" panose="02020603050405020304" pitchFamily="18" charset="0"/>
              </a:rPr>
              <a:t>……</a:t>
            </a:r>
            <a:endParaRPr lang="en-US" altLang="zh-CN" sz="1600" b="1" dirty="0">
              <a:solidFill>
                <a:srgbClr val="008080"/>
              </a:solidFill>
              <a:latin typeface="Times New Roman" panose="02020603050405020304" pitchFamily="18" charset="0"/>
            </a:endParaRPr>
          </a:p>
        </p:txBody>
      </p:sp>
      <p:sp>
        <p:nvSpPr>
          <p:cNvPr id="13327" name="Rectangle 29"/>
          <p:cNvSpPr/>
          <p:nvPr/>
        </p:nvSpPr>
        <p:spPr>
          <a:xfrm>
            <a:off x="1187450" y="260350"/>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338" name="AutoShape 3"/>
          <p:cNvCxnSpPr/>
          <p:nvPr/>
        </p:nvCxnSpPr>
        <p:spPr>
          <a:xfrm>
            <a:off x="684213" y="836613"/>
            <a:ext cx="7956550" cy="0"/>
          </a:xfrm>
          <a:prstGeom prst="straightConnector1">
            <a:avLst/>
          </a:prstGeom>
          <a:ln w="34925" cap="flat" cmpd="sng">
            <a:solidFill>
              <a:srgbClr val="008000"/>
            </a:solidFill>
            <a:prstDash val="solid"/>
            <a:headEnd type="none" w="med" len="med"/>
            <a:tailEnd type="none" w="med" len="med"/>
          </a:ln>
        </p:spPr>
      </p:cxnSp>
      <p:sp>
        <p:nvSpPr>
          <p:cNvPr id="14339" name="Rectangle 4"/>
          <p:cNvSpPr/>
          <p:nvPr/>
        </p:nvSpPr>
        <p:spPr>
          <a:xfrm>
            <a:off x="827088" y="908050"/>
            <a:ext cx="7777162" cy="1555750"/>
          </a:xfrm>
          <a:prstGeom prst="rect">
            <a:avLst/>
          </a:prstGeom>
          <a:noFill/>
          <a:ln w="9525">
            <a:noFill/>
          </a:ln>
        </p:spPr>
        <p:txBody>
          <a:bodyPr>
            <a:spAutoFit/>
          </a:bodyPr>
          <a:lstStyle/>
          <a:p>
            <a:pPr algn="l"/>
            <a:r>
              <a:rPr lang="en-US" altLang="zh-CN" sz="2400" dirty="0">
                <a:solidFill>
                  <a:schemeClr val="accent1"/>
                </a:solidFill>
                <a:latin typeface="Times New Roman" panose="02020603050405020304" pitchFamily="18" charset="0"/>
              </a:rPr>
              <a:t>      </a:t>
            </a:r>
            <a:r>
              <a:rPr lang="en-US" altLang="zh-CN" sz="2400" b="1" dirty="0">
                <a:solidFill>
                  <a:srgbClr val="008080"/>
                </a:solidFill>
                <a:latin typeface="Times New Roman" panose="02020603050405020304" pitchFamily="18" charset="0"/>
              </a:rPr>
              <a:t>04</a:t>
            </a:r>
            <a:r>
              <a:rPr lang="zh-CN" altLang="en-US" sz="2400" b="1" dirty="0">
                <a:solidFill>
                  <a:srgbClr val="008080"/>
                </a:solidFill>
                <a:latin typeface="Times New Roman" panose="02020603050405020304" pitchFamily="18" charset="0"/>
              </a:rPr>
              <a:t>自行完成施工产值：</a:t>
            </a:r>
            <a:r>
              <a:rPr lang="zh-CN" altLang="en-US" sz="1800" b="1" dirty="0">
                <a:solidFill>
                  <a:srgbClr val="008080"/>
                </a:solidFill>
                <a:latin typeface="Times New Roman" panose="02020603050405020304" pitchFamily="18" charset="0"/>
              </a:rPr>
              <a:t>指总承包企业或专业承包企业直接与建设单位</a:t>
            </a:r>
            <a:r>
              <a:rPr lang="en-US" altLang="zh-CN" sz="1800" b="1" dirty="0">
                <a:solidFill>
                  <a:srgbClr val="008080"/>
                </a:solidFill>
                <a:latin typeface="Times New Roman" panose="02020603050405020304" pitchFamily="18" charset="0"/>
              </a:rPr>
              <a:t>(</a:t>
            </a:r>
            <a:r>
              <a:rPr lang="zh-CN" altLang="en-US" sz="1800" b="1" dirty="0">
                <a:solidFill>
                  <a:srgbClr val="008080"/>
                </a:solidFill>
                <a:latin typeface="Times New Roman" panose="02020603050405020304" pitchFamily="18" charset="0"/>
              </a:rPr>
              <a:t>业主</a:t>
            </a:r>
            <a:r>
              <a:rPr lang="en-US" altLang="zh-CN" sz="1800" b="1" dirty="0">
                <a:solidFill>
                  <a:srgbClr val="008080"/>
                </a:solidFill>
                <a:latin typeface="Times New Roman" panose="02020603050405020304" pitchFamily="18" charset="0"/>
              </a:rPr>
              <a:t>)</a:t>
            </a:r>
            <a:r>
              <a:rPr lang="zh-CN" altLang="en-US" sz="1800" b="1" dirty="0">
                <a:solidFill>
                  <a:srgbClr val="008080"/>
                </a:solidFill>
                <a:latin typeface="Times New Roman" panose="02020603050405020304" pitchFamily="18" charset="0"/>
              </a:rPr>
              <a:t>签订的总承包合同或专业承包合同中，自行完成的工程总值。包括总承包企业和专业承包企业自行完成的工作量和分包企业缴纳的管理费以及分包给非独立核算经济体的工程产值。</a:t>
            </a:r>
            <a:endParaRPr lang="zh-CN" altLang="en-US" sz="1800" b="1" dirty="0">
              <a:solidFill>
                <a:srgbClr val="008080"/>
              </a:solidFill>
              <a:latin typeface="Times New Roman" panose="02020603050405020304" pitchFamily="18" charset="0"/>
            </a:endParaRPr>
          </a:p>
          <a:p>
            <a:pPr algn="l"/>
            <a:r>
              <a:rPr lang="zh-CN" altLang="en-US" sz="1800" b="1" dirty="0">
                <a:solidFill>
                  <a:srgbClr val="008080"/>
                </a:solidFill>
                <a:latin typeface="Times New Roman" panose="02020603050405020304" pitchFamily="18" charset="0"/>
              </a:rPr>
              <a:t>     </a:t>
            </a:r>
            <a:endParaRPr lang="zh-CN" altLang="en-US" sz="2400" b="1" dirty="0">
              <a:solidFill>
                <a:srgbClr val="008080"/>
              </a:solidFill>
              <a:latin typeface="Times New Roman" panose="02020603050405020304" pitchFamily="18" charset="0"/>
            </a:endParaRPr>
          </a:p>
        </p:txBody>
      </p:sp>
      <p:sp>
        <p:nvSpPr>
          <p:cNvPr id="14340" name="Rectangle 19"/>
          <p:cNvSpPr/>
          <p:nvPr/>
        </p:nvSpPr>
        <p:spPr>
          <a:xfrm>
            <a:off x="900113" y="115888"/>
            <a:ext cx="7200900" cy="701675"/>
          </a:xfrm>
          <a:prstGeom prst="rect">
            <a:avLst/>
          </a:prstGeom>
          <a:noFill/>
          <a:ln w="9525">
            <a:noFill/>
          </a:ln>
        </p:spPr>
        <p:txBody>
          <a:bodyPr>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
        <p:nvSpPr>
          <p:cNvPr id="14341" name="Rectangle 20"/>
          <p:cNvSpPr/>
          <p:nvPr/>
        </p:nvSpPr>
        <p:spPr>
          <a:xfrm>
            <a:off x="827088" y="2205038"/>
            <a:ext cx="7885112" cy="3749675"/>
          </a:xfrm>
          <a:prstGeom prst="rect">
            <a:avLst/>
          </a:prstGeom>
          <a:noFill/>
          <a:ln w="9525">
            <a:noFill/>
          </a:ln>
        </p:spPr>
        <p:txBody>
          <a:bodyPr>
            <a:spAutoFit/>
          </a:bodyPr>
          <a:lstStyle/>
          <a:p>
            <a:pPr algn="l"/>
            <a:r>
              <a:rPr lang="zh-CN" altLang="en-US" b="1" dirty="0">
                <a:solidFill>
                  <a:srgbClr val="008080"/>
                </a:solidFill>
                <a:latin typeface="Times New Roman" panose="02020603050405020304" pitchFamily="18" charset="0"/>
              </a:rPr>
              <a:t>该指标填报和审核时一定把握以下三点：</a:t>
            </a:r>
            <a:endParaRPr lang="zh-CN" altLang="en-US" b="1" dirty="0">
              <a:solidFill>
                <a:srgbClr val="008080"/>
              </a:solidFill>
              <a:latin typeface="Times New Roman" panose="02020603050405020304" pitchFamily="18" charset="0"/>
            </a:endParaRPr>
          </a:p>
          <a:p>
            <a:pPr algn="l"/>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①该指标统计的对象是与建设单位签订的所有有效合同的工程项目中本企业自行施工部分；</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②该指标包括总承包企业和专业承包企业向分包企业收取的管理费；</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③该指标包括分包给非独立核算的经济实体完成的那部分产值，如：分包给一些非独立核算的零散的建筑业包工队（组）等，为了保持相关数据的一致性，包工队（组）参与施工的人数也应统计在总承包企业或专业承包企业的从业人员内。 </a:t>
            </a:r>
            <a:endParaRPr lang="zh-CN" altLang="en-US" b="1" dirty="0">
              <a:solidFill>
                <a:srgbClr val="008080"/>
              </a:solidFill>
              <a:latin typeface="Times New Roman" panose="02020603050405020304" pitchFamily="18" charset="0"/>
            </a:endParaRPr>
          </a:p>
          <a:p>
            <a:pPr algn="l"/>
            <a:r>
              <a:rPr lang="zh-CN" altLang="en-US" b="1" dirty="0">
                <a:solidFill>
                  <a:srgbClr val="FF0000"/>
                </a:solidFill>
                <a:latin typeface="Times New Roman" panose="02020603050405020304" pitchFamily="18" charset="0"/>
              </a:rPr>
              <a:t>即：</a:t>
            </a:r>
            <a:endParaRPr lang="zh-CN" altLang="en-US" b="1" dirty="0">
              <a:solidFill>
                <a:srgbClr val="FF0000"/>
              </a:solidFill>
              <a:latin typeface="Times New Roman" panose="02020603050405020304" pitchFamily="18" charset="0"/>
            </a:endParaRPr>
          </a:p>
          <a:p>
            <a:pPr algn="l"/>
            <a:r>
              <a:rPr lang="zh-CN" altLang="en-US" b="1" dirty="0">
                <a:solidFill>
                  <a:srgbClr val="FF0000"/>
                </a:solidFill>
                <a:latin typeface="Times New Roman" panose="02020603050405020304" pitchFamily="18" charset="0"/>
              </a:rPr>
              <a:t>自行完成施工产值</a:t>
            </a:r>
            <a:r>
              <a:rPr lang="en-US" altLang="zh-CN" b="1" dirty="0">
                <a:solidFill>
                  <a:srgbClr val="FF0000"/>
                </a:solidFill>
                <a:latin typeface="Times New Roman" panose="02020603050405020304" pitchFamily="18" charset="0"/>
              </a:rPr>
              <a:t>=</a:t>
            </a:r>
            <a:r>
              <a:rPr lang="zh-CN" altLang="en-US" b="1" dirty="0">
                <a:solidFill>
                  <a:srgbClr val="FF0000"/>
                </a:solidFill>
                <a:latin typeface="Times New Roman" panose="02020603050405020304" pitchFamily="18" charset="0"/>
              </a:rPr>
              <a:t>本企业自行施工产值</a:t>
            </a:r>
            <a:r>
              <a:rPr lang="en-US" altLang="zh-CN" b="1" dirty="0">
                <a:solidFill>
                  <a:srgbClr val="FF0000"/>
                </a:solidFill>
                <a:latin typeface="Times New Roman" panose="02020603050405020304" pitchFamily="18" charset="0"/>
              </a:rPr>
              <a:t>+</a:t>
            </a:r>
            <a:r>
              <a:rPr lang="zh-CN" altLang="en-US" b="1" dirty="0">
                <a:solidFill>
                  <a:srgbClr val="FF0000"/>
                </a:solidFill>
                <a:latin typeface="Times New Roman" panose="02020603050405020304" pitchFamily="18" charset="0"/>
              </a:rPr>
              <a:t>收取的分包管理费</a:t>
            </a:r>
            <a:endParaRPr lang="zh-CN" altLang="en-US" b="1" dirty="0">
              <a:solidFill>
                <a:srgbClr val="FF0000"/>
              </a:solidFill>
              <a:latin typeface="Times New Roman" panose="02020603050405020304" pitchFamily="18" charset="0"/>
            </a:endParaRPr>
          </a:p>
          <a:p>
            <a:pPr algn="l"/>
            <a:r>
              <a:rPr lang="zh-CN" altLang="en-US" b="1" dirty="0">
                <a:solidFill>
                  <a:srgbClr val="FF0000"/>
                </a:solidFill>
                <a:latin typeface="Times New Roman" panose="02020603050405020304" pitchFamily="18" charset="0"/>
              </a:rPr>
              <a:t>                                   </a:t>
            </a:r>
            <a:r>
              <a:rPr lang="en-US" altLang="zh-CN" b="1" dirty="0">
                <a:solidFill>
                  <a:srgbClr val="FF0000"/>
                </a:solidFill>
                <a:latin typeface="Times New Roman" panose="02020603050405020304" pitchFamily="18" charset="0"/>
              </a:rPr>
              <a:t>+</a:t>
            </a:r>
            <a:r>
              <a:rPr lang="zh-CN" altLang="en-US" b="1" dirty="0">
                <a:solidFill>
                  <a:srgbClr val="FF0000"/>
                </a:solidFill>
                <a:latin typeface="Times New Roman" panose="02020603050405020304" pitchFamily="18" charset="0"/>
              </a:rPr>
              <a:t>分包给非独立核算的经济实体完成的那部分产值</a:t>
            </a:r>
            <a:endParaRPr lang="zh-CN" altLang="en-US" b="1" dirty="0">
              <a:solidFill>
                <a:srgbClr val="FF0000"/>
              </a:solidFill>
              <a:latin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362" name="AutoShape 3"/>
          <p:cNvCxnSpPr/>
          <p:nvPr/>
        </p:nvCxnSpPr>
        <p:spPr>
          <a:xfrm>
            <a:off x="755650" y="981075"/>
            <a:ext cx="7956550" cy="0"/>
          </a:xfrm>
          <a:prstGeom prst="straightConnector1">
            <a:avLst/>
          </a:prstGeom>
          <a:ln w="34925" cap="flat" cmpd="sng">
            <a:solidFill>
              <a:srgbClr val="008000"/>
            </a:solidFill>
            <a:prstDash val="solid"/>
            <a:headEnd type="none" w="med" len="med"/>
            <a:tailEnd type="none" w="med" len="med"/>
          </a:ln>
        </p:spPr>
      </p:cxnSp>
      <p:sp>
        <p:nvSpPr>
          <p:cNvPr id="15363" name="Rectangle 4"/>
          <p:cNvSpPr/>
          <p:nvPr/>
        </p:nvSpPr>
        <p:spPr>
          <a:xfrm>
            <a:off x="900113" y="1196975"/>
            <a:ext cx="7777162" cy="4473575"/>
          </a:xfrm>
          <a:prstGeom prst="rect">
            <a:avLst/>
          </a:prstGeom>
          <a:noFill/>
          <a:ln w="9525">
            <a:noFill/>
          </a:ln>
        </p:spPr>
        <p:txBody>
          <a:bodyPr>
            <a:spAutoFit/>
          </a:bodyPr>
          <a:lstStyle/>
          <a:p>
            <a:pPr algn="l"/>
            <a:r>
              <a:rPr lang="en-US" altLang="zh-CN" sz="2400" dirty="0">
                <a:solidFill>
                  <a:srgbClr val="00FF00"/>
                </a:solidFill>
                <a:latin typeface="Times New Roman" panose="02020603050405020304" pitchFamily="18" charset="0"/>
              </a:rPr>
              <a:t>       </a:t>
            </a:r>
            <a:r>
              <a:rPr lang="en-US" altLang="zh-CN" sz="2400" b="1" dirty="0">
                <a:solidFill>
                  <a:schemeClr val="accent1"/>
                </a:solidFill>
                <a:latin typeface="Times New Roman" panose="02020603050405020304" pitchFamily="18" charset="0"/>
              </a:rPr>
              <a:t>05 </a:t>
            </a:r>
            <a:r>
              <a:rPr lang="zh-CN" altLang="en-US" sz="2400" b="1" dirty="0">
                <a:solidFill>
                  <a:schemeClr val="accent1"/>
                </a:solidFill>
                <a:latin typeface="Times New Roman" panose="02020603050405020304" pitchFamily="18" charset="0"/>
              </a:rPr>
              <a:t>分包出去工程的产值：</a:t>
            </a:r>
            <a:r>
              <a:rPr lang="zh-CN" altLang="en-US" sz="2400" b="1" dirty="0">
                <a:solidFill>
                  <a:srgbClr val="008080"/>
                </a:solidFill>
                <a:latin typeface="Times New Roman" panose="02020603050405020304" pitchFamily="18" charset="0"/>
              </a:rPr>
              <a:t>指专业承包企业或劳务分包企业与总承包企业或专业承包企业签订的专业承包或劳务分包合同中在报告期所完成的产值。</a:t>
            </a:r>
            <a:r>
              <a:rPr lang="zh-CN" altLang="en-US" sz="2400" b="1" dirty="0">
                <a:solidFill>
                  <a:srgbClr val="FF33CC"/>
                </a:solidFill>
                <a:latin typeface="Times New Roman" panose="02020603050405020304" pitchFamily="18" charset="0"/>
              </a:rPr>
              <a:t>分包企业如果是一个独立核算的经济实体，其完成的产量产值，不包括在总承包企业或专业承包企业自行完成产值中。</a:t>
            </a:r>
            <a:endParaRPr lang="zh-CN" altLang="en-US" sz="2400" b="1" dirty="0">
              <a:solidFill>
                <a:srgbClr val="FF33CC"/>
              </a:solidFill>
              <a:latin typeface="Times New Roman" panose="02020603050405020304" pitchFamily="18" charset="0"/>
            </a:endParaRPr>
          </a:p>
          <a:p>
            <a:pPr algn="l"/>
            <a:endParaRPr lang="zh-CN" altLang="en-US" sz="2400" b="1" dirty="0">
              <a:solidFill>
                <a:srgbClr val="FF33CC"/>
              </a:solidFill>
              <a:latin typeface="Times New Roman" panose="02020603050405020304" pitchFamily="18" charset="0"/>
            </a:endParaRPr>
          </a:p>
          <a:p>
            <a:pPr algn="l"/>
            <a:r>
              <a:rPr lang="zh-CN" altLang="en-US" sz="2400" dirty="0">
                <a:solidFill>
                  <a:schemeClr val="bg1"/>
                </a:solidFill>
                <a:latin typeface="Times New Roman" panose="02020603050405020304" pitchFamily="18" charset="0"/>
              </a:rPr>
              <a:t>    </a:t>
            </a:r>
            <a:r>
              <a:rPr lang="zh-CN" altLang="en-US" sz="2400" b="1" dirty="0">
                <a:solidFill>
                  <a:srgbClr val="008080"/>
                </a:solidFill>
                <a:latin typeface="Times New Roman" panose="02020603050405020304" pitchFamily="18" charset="0"/>
              </a:rPr>
              <a:t>注意 </a:t>
            </a:r>
            <a:r>
              <a:rPr lang="zh-CN" altLang="zh-CN" sz="2400" b="1" dirty="0">
                <a:solidFill>
                  <a:srgbClr val="008080"/>
                </a:solidFill>
                <a:latin typeface="Times New Roman" panose="02020603050405020304" pitchFamily="18" charset="0"/>
              </a:rPr>
              <a:t>①该指标统计的对象是与建设单位承揽的工程项目中本企业不施工部分，并且分包企业是一个独立核算的经济实体的那部分工程；②该指标不包括总包企业向分包企业收取的管理费；③如果分包给一个非独立核算的经济实体，其完成的产量产值，不包括在该指标，应在总包企业自行完成产值中反映。</a:t>
            </a:r>
            <a:endParaRPr lang="zh-CN" altLang="en-US" sz="2400" b="1" dirty="0">
              <a:solidFill>
                <a:srgbClr val="008080"/>
              </a:solidFill>
              <a:latin typeface="Times New Roman" panose="02020603050405020304" pitchFamily="18" charset="0"/>
            </a:endParaRPr>
          </a:p>
        </p:txBody>
      </p:sp>
      <p:sp>
        <p:nvSpPr>
          <p:cNvPr id="15364" name="Rectangle 8"/>
          <p:cNvSpPr/>
          <p:nvPr/>
        </p:nvSpPr>
        <p:spPr>
          <a:xfrm>
            <a:off x="1258888" y="115888"/>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0"/>
          <p:cNvSpPr/>
          <p:nvPr/>
        </p:nvSpPr>
        <p:spPr>
          <a:xfrm>
            <a:off x="1187450" y="3789363"/>
            <a:ext cx="7200900" cy="1944687"/>
          </a:xfrm>
          <a:prstGeom prst="rect">
            <a:avLst/>
          </a:prstGeom>
          <a:solidFill>
            <a:srgbClr val="CCFFFF"/>
          </a:solidFill>
          <a:ln w="9525" cap="flat" cmpd="sng">
            <a:solidFill>
              <a:srgbClr val="FF00FF"/>
            </a:solidFill>
            <a:prstDash val="solid"/>
            <a:miter/>
            <a:headEnd type="none" w="med" len="med"/>
            <a:tailEnd type="none" w="med" len="med"/>
          </a:ln>
        </p:spPr>
        <p:txBody>
          <a:bodyPr wrap="none" anchor="ctr"/>
          <a:lstStyle/>
          <a:p>
            <a:endParaRPr lang="zh-CN" altLang="en-US" dirty="0">
              <a:latin typeface="Times New Roman" panose="02020603050405020304" pitchFamily="18" charset="0"/>
            </a:endParaRPr>
          </a:p>
        </p:txBody>
      </p:sp>
      <p:cxnSp>
        <p:nvCxnSpPr>
          <p:cNvPr id="16387" name="AutoShape 3"/>
          <p:cNvCxnSpPr/>
          <p:nvPr/>
        </p:nvCxnSpPr>
        <p:spPr>
          <a:xfrm>
            <a:off x="684213" y="908050"/>
            <a:ext cx="7956550" cy="0"/>
          </a:xfrm>
          <a:prstGeom prst="straightConnector1">
            <a:avLst/>
          </a:prstGeom>
          <a:ln w="34925" cap="flat" cmpd="sng">
            <a:solidFill>
              <a:srgbClr val="008000"/>
            </a:solidFill>
            <a:prstDash val="solid"/>
            <a:headEnd type="none" w="med" len="med"/>
            <a:tailEnd type="none" w="med" len="med"/>
          </a:ln>
        </p:spPr>
      </p:cxnSp>
      <p:sp>
        <p:nvSpPr>
          <p:cNvPr id="16388" name="Rectangle 4"/>
          <p:cNvSpPr/>
          <p:nvPr/>
        </p:nvSpPr>
        <p:spPr>
          <a:xfrm>
            <a:off x="1116013" y="1052513"/>
            <a:ext cx="7777162" cy="3378200"/>
          </a:xfrm>
          <a:prstGeom prst="rect">
            <a:avLst/>
          </a:prstGeom>
          <a:noFill/>
          <a:ln w="9525">
            <a:noFill/>
          </a:ln>
        </p:spPr>
        <p:txBody>
          <a:bodyPr>
            <a:spAutoFit/>
          </a:bodyPr>
          <a:lstStyle/>
          <a:p>
            <a:pPr algn="l"/>
            <a:r>
              <a:rPr lang="en-US" altLang="zh-CN" sz="2400" dirty="0">
                <a:solidFill>
                  <a:srgbClr val="00FF00"/>
                </a:solidFill>
                <a:latin typeface="Times New Roman" panose="02020603050405020304" pitchFamily="18" charset="0"/>
              </a:rPr>
              <a:t>       </a:t>
            </a:r>
            <a:r>
              <a:rPr lang="en-US" altLang="zh-CN" sz="2400" b="1" dirty="0">
                <a:solidFill>
                  <a:schemeClr val="accent1"/>
                </a:solidFill>
                <a:latin typeface="Times New Roman" panose="02020603050405020304" pitchFamily="18" charset="0"/>
              </a:rPr>
              <a:t>06 </a:t>
            </a:r>
            <a:r>
              <a:rPr lang="zh-CN" altLang="en-US" sz="2400" b="1" dirty="0">
                <a:solidFill>
                  <a:schemeClr val="accent1"/>
                </a:solidFill>
                <a:latin typeface="Times New Roman" panose="02020603050405020304" pitchFamily="18" charset="0"/>
              </a:rPr>
              <a:t>直接从建设单位承揽工程完成的产值：</a:t>
            </a:r>
            <a:r>
              <a:rPr lang="zh-CN" altLang="en-US" sz="2400" b="1" dirty="0">
                <a:solidFill>
                  <a:srgbClr val="008080"/>
                </a:solidFill>
                <a:latin typeface="Times New Roman" panose="02020603050405020304" pitchFamily="18" charset="0"/>
              </a:rPr>
              <a:t>指总承包企业或专业承包企业直接与建设单位</a:t>
            </a:r>
            <a:r>
              <a:rPr lang="en-US" altLang="zh-CN" sz="2400" b="1" dirty="0">
                <a:solidFill>
                  <a:srgbClr val="008080"/>
                </a:solidFill>
                <a:latin typeface="Times New Roman" panose="02020603050405020304" pitchFamily="18" charset="0"/>
              </a:rPr>
              <a:t>(</a:t>
            </a:r>
            <a:r>
              <a:rPr lang="zh-CN" altLang="en-US" sz="2400" b="1" dirty="0">
                <a:solidFill>
                  <a:srgbClr val="008080"/>
                </a:solidFill>
                <a:latin typeface="Times New Roman" panose="02020603050405020304" pitchFamily="18" charset="0"/>
              </a:rPr>
              <a:t>业主</a:t>
            </a:r>
            <a:r>
              <a:rPr lang="en-US" altLang="zh-CN" sz="2400" b="1" dirty="0">
                <a:solidFill>
                  <a:srgbClr val="008080"/>
                </a:solidFill>
                <a:latin typeface="Times New Roman" panose="02020603050405020304" pitchFamily="18" charset="0"/>
              </a:rPr>
              <a:t>)</a:t>
            </a:r>
            <a:r>
              <a:rPr lang="zh-CN" altLang="en-US" sz="2400" b="1" dirty="0">
                <a:solidFill>
                  <a:srgbClr val="008080"/>
                </a:solidFill>
                <a:latin typeface="Times New Roman" panose="02020603050405020304" pitchFamily="18" charset="0"/>
              </a:rPr>
              <a:t>签订的承包合同</a:t>
            </a:r>
            <a:r>
              <a:rPr lang="en-US" altLang="zh-CN" sz="2400" b="1" dirty="0">
                <a:solidFill>
                  <a:srgbClr val="008080"/>
                </a:solidFill>
                <a:latin typeface="Times New Roman" panose="02020603050405020304" pitchFamily="18" charset="0"/>
              </a:rPr>
              <a:t>(</a:t>
            </a:r>
            <a:r>
              <a:rPr lang="zh-CN" altLang="en-US" sz="2400" b="1" dirty="0">
                <a:solidFill>
                  <a:srgbClr val="008080"/>
                </a:solidFill>
                <a:latin typeface="Times New Roman" panose="02020603050405020304" pitchFamily="18" charset="0"/>
              </a:rPr>
              <a:t>包括报告期及以往年度签订的合同，不包括无效合同和中途解除的合同</a:t>
            </a:r>
            <a:r>
              <a:rPr lang="en-US" altLang="zh-CN" sz="2400" b="1" dirty="0">
                <a:solidFill>
                  <a:srgbClr val="008080"/>
                </a:solidFill>
                <a:latin typeface="Times New Roman" panose="02020603050405020304" pitchFamily="18" charset="0"/>
              </a:rPr>
              <a:t>)</a:t>
            </a:r>
            <a:r>
              <a:rPr lang="zh-CN" altLang="en-US" sz="2400" b="1" dirty="0">
                <a:solidFill>
                  <a:srgbClr val="008080"/>
                </a:solidFill>
                <a:latin typeface="Times New Roman" panose="02020603050405020304" pitchFamily="18" charset="0"/>
              </a:rPr>
              <a:t>，在报告期内完成的工程总值。</a:t>
            </a:r>
            <a:r>
              <a:rPr lang="zh-CN" altLang="en-US" sz="2400" b="1" dirty="0">
                <a:solidFill>
                  <a:srgbClr val="FF0000"/>
                </a:solidFill>
                <a:latin typeface="Times New Roman" panose="02020603050405020304" pitchFamily="18" charset="0"/>
              </a:rPr>
              <a:t>包括企业自行完成的工作量，向其他专业承包企业或劳务分包企业分包出去的工程所完成产值，还包括分包企业缴纳的管理费。</a:t>
            </a:r>
            <a:endParaRPr lang="zh-CN" altLang="en-US" sz="2400" b="1" dirty="0">
              <a:solidFill>
                <a:srgbClr val="FF0000"/>
              </a:solidFill>
              <a:latin typeface="Times New Roman" panose="02020603050405020304" pitchFamily="18" charset="0"/>
            </a:endParaRPr>
          </a:p>
          <a:p>
            <a:pPr algn="l"/>
            <a:r>
              <a:rPr lang="zh-CN" altLang="en-US" sz="2400" dirty="0">
                <a:solidFill>
                  <a:schemeClr val="accent1"/>
                </a:solidFill>
                <a:latin typeface="Times New Roman" panose="02020603050405020304" pitchFamily="18" charset="0"/>
              </a:rPr>
              <a:t>      </a:t>
            </a:r>
            <a:endParaRPr lang="zh-CN" altLang="en-US" sz="2400" dirty="0">
              <a:solidFill>
                <a:srgbClr val="FF00FF"/>
              </a:solidFill>
              <a:latin typeface="Times New Roman" panose="02020603050405020304" pitchFamily="18" charset="0"/>
            </a:endParaRPr>
          </a:p>
          <a:p>
            <a:pPr algn="l"/>
            <a:endParaRPr lang="en-US" altLang="zh-CN" sz="2400" dirty="0">
              <a:solidFill>
                <a:srgbClr val="FF0000"/>
              </a:solidFill>
              <a:latin typeface="Times New Roman" panose="02020603050405020304" pitchFamily="18" charset="0"/>
            </a:endParaRPr>
          </a:p>
        </p:txBody>
      </p:sp>
      <p:sp>
        <p:nvSpPr>
          <p:cNvPr id="16389" name="Rectangle 5"/>
          <p:cNvSpPr/>
          <p:nvPr/>
        </p:nvSpPr>
        <p:spPr>
          <a:xfrm>
            <a:off x="1187450" y="3862388"/>
            <a:ext cx="1762125" cy="1552575"/>
          </a:xfrm>
          <a:prstGeom prst="rect">
            <a:avLst/>
          </a:prstGeom>
          <a:noFill/>
          <a:ln w="9525">
            <a:noFill/>
          </a:ln>
        </p:spPr>
        <p:txBody>
          <a:bodyPr>
            <a:spAutoFit/>
          </a:bodyPr>
          <a:lstStyle/>
          <a:p>
            <a:pPr algn="l"/>
            <a:r>
              <a:rPr lang="zh-CN" altLang="en-US" sz="2400" b="1" dirty="0">
                <a:solidFill>
                  <a:schemeClr val="accent1"/>
                </a:solidFill>
                <a:latin typeface="Times New Roman" panose="02020603050405020304" pitchFamily="18" charset="0"/>
              </a:rPr>
              <a:t>直接从建设单位承揽工程完成的产值</a:t>
            </a:r>
            <a:endParaRPr lang="zh-CN" altLang="en-US" sz="2400" b="1" dirty="0">
              <a:solidFill>
                <a:schemeClr val="accent1"/>
              </a:solidFill>
              <a:latin typeface="Times New Roman" panose="02020603050405020304" pitchFamily="18" charset="0"/>
            </a:endParaRPr>
          </a:p>
        </p:txBody>
      </p:sp>
      <p:sp>
        <p:nvSpPr>
          <p:cNvPr id="16390" name="Text Box 6"/>
          <p:cNvSpPr txBox="1"/>
          <p:nvPr/>
        </p:nvSpPr>
        <p:spPr>
          <a:xfrm>
            <a:off x="3081338" y="4233863"/>
            <a:ext cx="574675" cy="914400"/>
          </a:xfrm>
          <a:prstGeom prst="rect">
            <a:avLst/>
          </a:prstGeom>
          <a:noFill/>
          <a:ln w="9525">
            <a:noFill/>
          </a:ln>
        </p:spPr>
        <p:txBody>
          <a:bodyPr wrap="none">
            <a:spAutoFit/>
          </a:bodyPr>
          <a:lstStyle/>
          <a:p>
            <a:pPr algn="l"/>
            <a:r>
              <a:rPr lang="en-US" altLang="zh-CN" sz="5400" b="1" dirty="0">
                <a:solidFill>
                  <a:srgbClr val="FF0000"/>
                </a:solidFill>
                <a:latin typeface="Times New Roman" panose="02020603050405020304" pitchFamily="18" charset="0"/>
              </a:rPr>
              <a:t>=</a:t>
            </a:r>
            <a:endParaRPr lang="en-US" altLang="zh-CN" sz="5400" b="1" dirty="0">
              <a:solidFill>
                <a:srgbClr val="FF0000"/>
              </a:solidFill>
              <a:latin typeface="Times New Roman" panose="02020603050405020304" pitchFamily="18" charset="0"/>
            </a:endParaRPr>
          </a:p>
        </p:txBody>
      </p:sp>
      <p:sp>
        <p:nvSpPr>
          <p:cNvPr id="16391" name="Text Box 7"/>
          <p:cNvSpPr txBox="1"/>
          <p:nvPr/>
        </p:nvSpPr>
        <p:spPr>
          <a:xfrm>
            <a:off x="4021138" y="4006850"/>
            <a:ext cx="1301750" cy="1552575"/>
          </a:xfrm>
          <a:prstGeom prst="rect">
            <a:avLst/>
          </a:prstGeom>
          <a:noFill/>
          <a:ln w="9525">
            <a:noFill/>
          </a:ln>
        </p:spPr>
        <p:txBody>
          <a:bodyPr>
            <a:spAutoFit/>
          </a:bodyPr>
          <a:lstStyle/>
          <a:p>
            <a:pPr algn="l"/>
            <a:r>
              <a:rPr lang="zh-CN" altLang="en-US" sz="2400" b="1" dirty="0">
                <a:solidFill>
                  <a:schemeClr val="accent1"/>
                </a:solidFill>
                <a:latin typeface="Times New Roman" panose="02020603050405020304" pitchFamily="18" charset="0"/>
              </a:rPr>
              <a:t>企业自行完成施工产值</a:t>
            </a:r>
            <a:endParaRPr lang="zh-CN" altLang="en-US" sz="2400" b="1" dirty="0">
              <a:solidFill>
                <a:schemeClr val="accent1"/>
              </a:solidFill>
              <a:latin typeface="Times New Roman" panose="02020603050405020304" pitchFamily="18" charset="0"/>
            </a:endParaRPr>
          </a:p>
        </p:txBody>
      </p:sp>
      <p:sp>
        <p:nvSpPr>
          <p:cNvPr id="16392" name="Rectangle 8"/>
          <p:cNvSpPr/>
          <p:nvPr/>
        </p:nvSpPr>
        <p:spPr>
          <a:xfrm>
            <a:off x="5292725" y="4292600"/>
            <a:ext cx="692150" cy="701675"/>
          </a:xfrm>
          <a:prstGeom prst="rect">
            <a:avLst/>
          </a:prstGeom>
          <a:noFill/>
          <a:ln w="9525">
            <a:noFill/>
          </a:ln>
        </p:spPr>
        <p:txBody>
          <a:bodyPr wrap="none">
            <a:spAutoFit/>
          </a:bodyPr>
          <a:lstStyle/>
          <a:p>
            <a:pPr algn="l"/>
            <a:r>
              <a:rPr lang="zh-CN" altLang="en-US" sz="4000" b="1" dirty="0">
                <a:solidFill>
                  <a:srgbClr val="FF0000"/>
                </a:solidFill>
                <a:latin typeface="Times New Roman" panose="02020603050405020304" pitchFamily="18" charset="0"/>
              </a:rPr>
              <a:t>＋</a:t>
            </a:r>
            <a:endParaRPr lang="zh-CN" altLang="en-US" sz="4000" b="1" dirty="0">
              <a:solidFill>
                <a:srgbClr val="FF0000"/>
              </a:solidFill>
              <a:latin typeface="Times New Roman" panose="02020603050405020304" pitchFamily="18" charset="0"/>
            </a:endParaRPr>
          </a:p>
        </p:txBody>
      </p:sp>
      <p:sp>
        <p:nvSpPr>
          <p:cNvPr id="16393" name="Rectangle 9"/>
          <p:cNvSpPr/>
          <p:nvPr/>
        </p:nvSpPr>
        <p:spPr>
          <a:xfrm>
            <a:off x="6165850" y="4149725"/>
            <a:ext cx="1379538" cy="1187450"/>
          </a:xfrm>
          <a:prstGeom prst="rect">
            <a:avLst/>
          </a:prstGeom>
          <a:noFill/>
          <a:ln w="9525">
            <a:noFill/>
          </a:ln>
        </p:spPr>
        <p:txBody>
          <a:bodyPr>
            <a:spAutoFit/>
          </a:bodyPr>
          <a:lstStyle/>
          <a:p>
            <a:pPr algn="l"/>
            <a:r>
              <a:rPr lang="zh-CN" altLang="en-US" sz="2400" b="1" dirty="0">
                <a:solidFill>
                  <a:schemeClr val="accent1"/>
                </a:solidFill>
                <a:latin typeface="Times New Roman" panose="02020603050405020304" pitchFamily="18" charset="0"/>
              </a:rPr>
              <a:t>分包出去的产值</a:t>
            </a:r>
            <a:endParaRPr lang="zh-CN" altLang="en-US" sz="2400" b="1" dirty="0">
              <a:solidFill>
                <a:schemeClr val="accent1"/>
              </a:solidFill>
              <a:latin typeface="Times New Roman" panose="02020603050405020304" pitchFamily="18" charset="0"/>
            </a:endParaRPr>
          </a:p>
        </p:txBody>
      </p:sp>
      <p:sp>
        <p:nvSpPr>
          <p:cNvPr id="16394" name="Rectangle 14"/>
          <p:cNvSpPr/>
          <p:nvPr/>
        </p:nvSpPr>
        <p:spPr>
          <a:xfrm>
            <a:off x="1187450" y="115888"/>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
        <p:nvSpPr>
          <p:cNvPr id="16395" name="Rectangle 15"/>
          <p:cNvSpPr/>
          <p:nvPr/>
        </p:nvSpPr>
        <p:spPr>
          <a:xfrm>
            <a:off x="1116013" y="5805488"/>
            <a:ext cx="7632700" cy="701675"/>
          </a:xfrm>
          <a:prstGeom prst="rect">
            <a:avLst/>
          </a:prstGeom>
          <a:noFill/>
          <a:ln w="9525">
            <a:noFill/>
          </a:ln>
        </p:spPr>
        <p:txBody>
          <a:bodyPr>
            <a:spAutoFit/>
          </a:bodyPr>
          <a:lstStyle/>
          <a:p>
            <a:pPr algn="l"/>
            <a:r>
              <a:rPr lang="en-US" altLang="zh-CN" b="1" dirty="0">
                <a:solidFill>
                  <a:srgbClr val="FF0000"/>
                </a:solidFill>
                <a:latin typeface="Times New Roman" panose="02020603050405020304" pitchFamily="18" charset="0"/>
              </a:rPr>
              <a:t>▲</a:t>
            </a:r>
            <a:r>
              <a:rPr lang="zh-CN" altLang="en-US" b="1" dirty="0">
                <a:solidFill>
                  <a:srgbClr val="FF0000"/>
                </a:solidFill>
                <a:latin typeface="Times New Roman" panose="02020603050405020304" pitchFamily="18" charset="0"/>
              </a:rPr>
              <a:t>注意：</a:t>
            </a:r>
            <a:r>
              <a:rPr lang="zh-CN" altLang="en-US" b="1" dirty="0">
                <a:solidFill>
                  <a:srgbClr val="008080"/>
                </a:solidFill>
                <a:latin typeface="Times New Roman" panose="02020603050405020304" pitchFamily="18" charset="0"/>
              </a:rPr>
              <a:t>计算该指标的重点在于要区分出：</a:t>
            </a:r>
            <a:r>
              <a:rPr lang="zh-CN" altLang="en-US" b="1" dirty="0">
                <a:solidFill>
                  <a:srgbClr val="FF0000"/>
                </a:solidFill>
                <a:latin typeface="Times New Roman" panose="02020603050405020304" pitchFamily="18" charset="0"/>
              </a:rPr>
              <a:t>施工项目是与业主签订的合同，还是与其他建筑施工单位签订的合同。</a:t>
            </a:r>
            <a:r>
              <a:rPr lang="zh-CN" altLang="en-US" dirty="0">
                <a:latin typeface="Times New Roman" panose="02020603050405020304" pitchFamily="18" charset="0"/>
              </a:rPr>
              <a:t> </a:t>
            </a:r>
            <a:endParaRPr lang="zh-CN" altLang="en-US" dirty="0">
              <a:latin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410" name="AutoShape 3"/>
          <p:cNvCxnSpPr/>
          <p:nvPr/>
        </p:nvCxnSpPr>
        <p:spPr>
          <a:xfrm>
            <a:off x="900113" y="1052513"/>
            <a:ext cx="7956550" cy="0"/>
          </a:xfrm>
          <a:prstGeom prst="straightConnector1">
            <a:avLst/>
          </a:prstGeom>
          <a:ln w="34925" cap="flat" cmpd="sng">
            <a:solidFill>
              <a:srgbClr val="008000"/>
            </a:solidFill>
            <a:prstDash val="solid"/>
            <a:headEnd type="none" w="med" len="med"/>
            <a:tailEnd type="none" w="med" len="med"/>
          </a:ln>
        </p:spPr>
      </p:cxnSp>
      <p:sp>
        <p:nvSpPr>
          <p:cNvPr id="17411" name="Rectangle 4"/>
          <p:cNvSpPr/>
          <p:nvPr/>
        </p:nvSpPr>
        <p:spPr>
          <a:xfrm>
            <a:off x="1187450" y="1484313"/>
            <a:ext cx="7777163" cy="2647950"/>
          </a:xfrm>
          <a:prstGeom prst="rect">
            <a:avLst/>
          </a:prstGeom>
          <a:noFill/>
          <a:ln w="9525">
            <a:noFill/>
          </a:ln>
        </p:spPr>
        <p:txBody>
          <a:bodyPr>
            <a:spAutoFit/>
          </a:bodyPr>
          <a:lstStyle/>
          <a:p>
            <a:pPr algn="l"/>
            <a:r>
              <a:rPr lang="en-US" altLang="zh-CN" sz="2400" dirty="0">
                <a:solidFill>
                  <a:srgbClr val="00FF00"/>
                </a:solidFill>
                <a:latin typeface="Times New Roman" panose="02020603050405020304" pitchFamily="18" charset="0"/>
              </a:rPr>
              <a:t>        </a:t>
            </a:r>
            <a:r>
              <a:rPr lang="en-US" altLang="zh-CN" sz="2400" b="1" dirty="0">
                <a:solidFill>
                  <a:schemeClr val="accent1"/>
                </a:solidFill>
                <a:latin typeface="Times New Roman" panose="02020603050405020304" pitchFamily="18" charset="0"/>
              </a:rPr>
              <a:t>07 </a:t>
            </a:r>
            <a:r>
              <a:rPr lang="zh-CN" altLang="en-US" sz="2400" b="1" dirty="0">
                <a:solidFill>
                  <a:schemeClr val="accent1"/>
                </a:solidFill>
                <a:latin typeface="Times New Roman" panose="02020603050405020304" pitchFamily="18" charset="0"/>
              </a:rPr>
              <a:t>从建设单位</a:t>
            </a:r>
            <a:r>
              <a:rPr lang="zh-CN" altLang="en-US" sz="2400" b="1" dirty="0">
                <a:solidFill>
                  <a:srgbClr val="FF0000"/>
                </a:solidFill>
                <a:latin typeface="Times New Roman" panose="02020603050405020304" pitchFamily="18" charset="0"/>
              </a:rPr>
              <a:t>以外</a:t>
            </a:r>
            <a:r>
              <a:rPr lang="zh-CN" altLang="en-US" sz="2400" b="1" dirty="0">
                <a:solidFill>
                  <a:schemeClr val="accent1"/>
                </a:solidFill>
                <a:latin typeface="Times New Roman" panose="02020603050405020304" pitchFamily="18" charset="0"/>
              </a:rPr>
              <a:t>承揽工程完成的产值：</a:t>
            </a:r>
            <a:r>
              <a:rPr lang="zh-CN" altLang="en-US" sz="2400" b="1" dirty="0">
                <a:solidFill>
                  <a:srgbClr val="008080"/>
                </a:solidFill>
                <a:latin typeface="Times New Roman" panose="02020603050405020304" pitchFamily="18" charset="0"/>
              </a:rPr>
              <a:t>指总承包企业或专业承包企业从其他总承包企业或专业承包企业处承揽工程而完成的产值。不包括总承包企业或专业承包企业从建设单位承揽工程中自行完成的产值和分包企业缴纳的管理费。</a:t>
            </a:r>
            <a:endParaRPr lang="zh-CN" altLang="en-US" sz="2400" b="1" dirty="0">
              <a:solidFill>
                <a:srgbClr val="008080"/>
              </a:solidFill>
              <a:latin typeface="Times New Roman" panose="02020603050405020304" pitchFamily="18" charset="0"/>
            </a:endParaRPr>
          </a:p>
          <a:p>
            <a:pPr algn="l"/>
            <a:r>
              <a:rPr lang="zh-CN" altLang="en-US" sz="2400" dirty="0">
                <a:solidFill>
                  <a:schemeClr val="bg1"/>
                </a:solidFill>
                <a:latin typeface="Times New Roman" panose="02020603050405020304" pitchFamily="18" charset="0"/>
              </a:rPr>
              <a:t>         </a:t>
            </a:r>
            <a:r>
              <a:rPr lang="zh-CN" altLang="en-US" sz="2400" b="1" dirty="0">
                <a:solidFill>
                  <a:srgbClr val="FF33CC"/>
                </a:solidFill>
                <a:latin typeface="Times New Roman" panose="02020603050405020304" pitchFamily="18" charset="0"/>
              </a:rPr>
              <a:t>注意：简单点说，这个指标实际是一家独立核算的建筑业企业从独立核算的建筑业企业分包来的工程。</a:t>
            </a:r>
            <a:endParaRPr lang="zh-CN" altLang="en-US" sz="2400" b="1" dirty="0">
              <a:solidFill>
                <a:srgbClr val="FF33CC"/>
              </a:solidFill>
              <a:latin typeface="Times New Roman" panose="02020603050405020304" pitchFamily="18" charset="0"/>
            </a:endParaRPr>
          </a:p>
        </p:txBody>
      </p:sp>
      <p:sp>
        <p:nvSpPr>
          <p:cNvPr id="17412" name="Rectangle 6"/>
          <p:cNvSpPr/>
          <p:nvPr/>
        </p:nvSpPr>
        <p:spPr>
          <a:xfrm>
            <a:off x="1403350" y="4365625"/>
            <a:ext cx="7416800" cy="701675"/>
          </a:xfrm>
          <a:prstGeom prst="rect">
            <a:avLst/>
          </a:prstGeom>
          <a:noFill/>
          <a:ln w="9525">
            <a:noFill/>
          </a:ln>
        </p:spPr>
        <p:txBody>
          <a:bodyPr>
            <a:spAutoFit/>
          </a:bodyPr>
          <a:lstStyle/>
          <a:p>
            <a:pPr algn="l"/>
            <a:r>
              <a:rPr lang="zh-CN" altLang="en-US" b="1" dirty="0">
                <a:solidFill>
                  <a:srgbClr val="FF0000"/>
                </a:solidFill>
                <a:latin typeface="Times New Roman" panose="02020603050405020304" pitchFamily="18" charset="0"/>
              </a:rPr>
              <a:t>所以，</a:t>
            </a:r>
            <a:r>
              <a:rPr lang="zh-CN" altLang="en-US" b="1" dirty="0">
                <a:solidFill>
                  <a:schemeClr val="accent1"/>
                </a:solidFill>
                <a:latin typeface="Times New Roman" panose="02020603050405020304" pitchFamily="18" charset="0"/>
              </a:rPr>
              <a:t>计算该指标的重点也在于区分出：</a:t>
            </a:r>
            <a:r>
              <a:rPr lang="zh-CN" altLang="en-US" b="1" dirty="0">
                <a:solidFill>
                  <a:srgbClr val="FF0000"/>
                </a:solidFill>
                <a:latin typeface="Times New Roman" panose="02020603050405020304" pitchFamily="18" charset="0"/>
              </a:rPr>
              <a:t>施工单位是与业主签订的合同，还是与其他建筑施工单位签订的合同。</a:t>
            </a:r>
            <a:r>
              <a:rPr lang="zh-CN" altLang="en-US" b="1" dirty="0">
                <a:latin typeface="Times New Roman" panose="02020603050405020304" pitchFamily="18" charset="0"/>
              </a:rPr>
              <a:t> </a:t>
            </a:r>
            <a:endParaRPr lang="zh-CN" altLang="en-US" b="1" dirty="0">
              <a:latin typeface="Times New Roman" panose="02020603050405020304" pitchFamily="18" charset="0"/>
            </a:endParaRPr>
          </a:p>
        </p:txBody>
      </p:sp>
      <p:sp>
        <p:nvSpPr>
          <p:cNvPr id="17413" name="Rectangle 8"/>
          <p:cNvSpPr/>
          <p:nvPr/>
        </p:nvSpPr>
        <p:spPr>
          <a:xfrm>
            <a:off x="1258888" y="115888"/>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434" name="AutoShape 3"/>
          <p:cNvCxnSpPr/>
          <p:nvPr/>
        </p:nvCxnSpPr>
        <p:spPr>
          <a:xfrm>
            <a:off x="755650" y="908050"/>
            <a:ext cx="7956550" cy="0"/>
          </a:xfrm>
          <a:prstGeom prst="straightConnector1">
            <a:avLst/>
          </a:prstGeom>
          <a:ln w="34925" cap="flat" cmpd="sng">
            <a:solidFill>
              <a:srgbClr val="008000"/>
            </a:solidFill>
            <a:prstDash val="solid"/>
            <a:headEnd type="none" w="med" len="med"/>
            <a:tailEnd type="none" w="med" len="med"/>
          </a:ln>
        </p:spPr>
      </p:cxnSp>
      <p:sp>
        <p:nvSpPr>
          <p:cNvPr id="18435" name="Text Box 5"/>
          <p:cNvSpPr txBox="1"/>
          <p:nvPr/>
        </p:nvSpPr>
        <p:spPr>
          <a:xfrm>
            <a:off x="1042988" y="1773238"/>
            <a:ext cx="1295400" cy="3743325"/>
          </a:xfrm>
          <a:prstGeom prst="rect">
            <a:avLst/>
          </a:prstGeom>
          <a:noFill/>
          <a:ln w="9525">
            <a:noFill/>
          </a:ln>
        </p:spPr>
        <p:txBody>
          <a:bodyPr>
            <a:spAutoFit/>
          </a:bodyPr>
          <a:lstStyle/>
          <a:p>
            <a:pPr algn="l"/>
            <a:r>
              <a:rPr lang="zh-CN" altLang="en-US" sz="2400" b="1" dirty="0">
                <a:solidFill>
                  <a:schemeClr val="accent1"/>
                </a:solidFill>
                <a:latin typeface="Times New Roman" panose="02020603050405020304" pitchFamily="18" charset="0"/>
              </a:rPr>
              <a:t>建筑业法人单位签订的合同总额完成情况（总承包 专业承包企业）</a:t>
            </a:r>
            <a:r>
              <a:rPr lang="en-US" altLang="zh-CN" sz="2400" b="1" dirty="0">
                <a:solidFill>
                  <a:schemeClr val="accent1"/>
                </a:solidFill>
                <a:latin typeface="Times New Roman" panose="02020603050405020304" pitchFamily="18" charset="0"/>
              </a:rPr>
              <a:t>a</a:t>
            </a:r>
            <a:endParaRPr lang="en-US" altLang="zh-CN" sz="2400" b="1" dirty="0">
              <a:solidFill>
                <a:schemeClr val="accent1"/>
              </a:solidFill>
              <a:latin typeface="Times New Roman" panose="02020603050405020304" pitchFamily="18" charset="0"/>
            </a:endParaRPr>
          </a:p>
        </p:txBody>
      </p:sp>
      <p:sp>
        <p:nvSpPr>
          <p:cNvPr id="18436" name="AutoShape 6"/>
          <p:cNvSpPr/>
          <p:nvPr/>
        </p:nvSpPr>
        <p:spPr>
          <a:xfrm>
            <a:off x="2124075" y="1773238"/>
            <a:ext cx="215900" cy="4105275"/>
          </a:xfrm>
          <a:prstGeom prst="leftBrace">
            <a:avLst>
              <a:gd name="adj1" fmla="val 158455"/>
              <a:gd name="adj2" fmla="val 50000"/>
            </a:avLst>
          </a:prstGeom>
          <a:noFill/>
          <a:ln w="28575" cap="flat" cmpd="sng">
            <a:solidFill>
              <a:srgbClr val="33CCCC"/>
            </a:solidFill>
            <a:prstDash val="solid"/>
            <a:headEnd type="none" w="med" len="med"/>
            <a:tailEnd type="none" w="med" len="med"/>
          </a:ln>
        </p:spPr>
        <p:txBody>
          <a:bodyPr wrap="none" anchor="ctr"/>
          <a:lstStyle/>
          <a:p>
            <a:endParaRPr lang="zh-CN" altLang="en-US" dirty="0">
              <a:latin typeface="Times New Roman" panose="02020603050405020304" pitchFamily="18" charset="0"/>
            </a:endParaRPr>
          </a:p>
        </p:txBody>
      </p:sp>
      <p:sp>
        <p:nvSpPr>
          <p:cNvPr id="18437" name="AutoShape 7"/>
          <p:cNvSpPr/>
          <p:nvPr/>
        </p:nvSpPr>
        <p:spPr>
          <a:xfrm>
            <a:off x="3132138" y="1628775"/>
            <a:ext cx="215900" cy="1874838"/>
          </a:xfrm>
          <a:prstGeom prst="leftBrace">
            <a:avLst>
              <a:gd name="adj1" fmla="val 72365"/>
              <a:gd name="adj2" fmla="val 50000"/>
            </a:avLst>
          </a:prstGeom>
          <a:noFill/>
          <a:ln w="28575" cap="flat" cmpd="sng">
            <a:solidFill>
              <a:srgbClr val="33CCCC"/>
            </a:solidFill>
            <a:prstDash val="solid"/>
            <a:headEnd type="none" w="med" len="med"/>
            <a:tailEnd type="none" w="med" len="med"/>
          </a:ln>
        </p:spPr>
        <p:txBody>
          <a:bodyPr wrap="none" anchor="ctr"/>
          <a:lstStyle/>
          <a:p>
            <a:endParaRPr lang="zh-CN" altLang="en-US" dirty="0">
              <a:latin typeface="Times New Roman" panose="02020603050405020304" pitchFamily="18" charset="0"/>
            </a:endParaRPr>
          </a:p>
        </p:txBody>
      </p:sp>
      <p:sp>
        <p:nvSpPr>
          <p:cNvPr id="18438" name="Text Box 8"/>
          <p:cNvSpPr txBox="1"/>
          <p:nvPr/>
        </p:nvSpPr>
        <p:spPr>
          <a:xfrm>
            <a:off x="2339975" y="1268413"/>
            <a:ext cx="865188" cy="2225675"/>
          </a:xfrm>
          <a:prstGeom prst="rect">
            <a:avLst/>
          </a:prstGeom>
          <a:noFill/>
          <a:ln w="9525">
            <a:noFill/>
          </a:ln>
        </p:spPr>
        <p:txBody>
          <a:bodyPr>
            <a:spAutoFit/>
          </a:bodyPr>
          <a:lstStyle/>
          <a:p>
            <a:pPr algn="l"/>
            <a:r>
              <a:rPr lang="zh-CN" altLang="en-US" b="1" dirty="0">
                <a:solidFill>
                  <a:schemeClr val="accent1"/>
                </a:solidFill>
                <a:latin typeface="Times New Roman" panose="02020603050405020304" pitchFamily="18" charset="0"/>
              </a:rPr>
              <a:t>直接从业主承揽工程的合同额</a:t>
            </a:r>
            <a:r>
              <a:rPr lang="en-US" altLang="zh-CN" b="1" dirty="0">
                <a:solidFill>
                  <a:schemeClr val="accent1"/>
                </a:solidFill>
                <a:latin typeface="Times New Roman" panose="02020603050405020304" pitchFamily="18" charset="0"/>
              </a:rPr>
              <a:t>a1</a:t>
            </a:r>
            <a:endParaRPr lang="en-US" altLang="zh-CN" b="1" dirty="0">
              <a:solidFill>
                <a:schemeClr val="accent1"/>
              </a:solidFill>
              <a:latin typeface="Times New Roman" panose="02020603050405020304" pitchFamily="18" charset="0"/>
            </a:endParaRPr>
          </a:p>
        </p:txBody>
      </p:sp>
      <p:sp>
        <p:nvSpPr>
          <p:cNvPr id="18439" name="Text Box 9"/>
          <p:cNvSpPr txBox="1"/>
          <p:nvPr/>
        </p:nvSpPr>
        <p:spPr>
          <a:xfrm>
            <a:off x="2268538" y="4652963"/>
            <a:ext cx="1296987" cy="1616075"/>
          </a:xfrm>
          <a:prstGeom prst="rect">
            <a:avLst/>
          </a:prstGeom>
          <a:noFill/>
          <a:ln w="9525">
            <a:noFill/>
          </a:ln>
        </p:spPr>
        <p:txBody>
          <a:bodyPr>
            <a:spAutoFit/>
          </a:bodyPr>
          <a:lstStyle/>
          <a:p>
            <a:pPr algn="l"/>
            <a:r>
              <a:rPr lang="zh-CN" altLang="en-US" b="1" dirty="0">
                <a:solidFill>
                  <a:schemeClr val="accent1"/>
                </a:solidFill>
                <a:latin typeface="Times New Roman" panose="02020603050405020304" pitchFamily="18" charset="0"/>
              </a:rPr>
              <a:t>从其他建筑业法人单位承揽工程合同额</a:t>
            </a:r>
            <a:r>
              <a:rPr lang="en-US" altLang="zh-CN" b="1" dirty="0">
                <a:solidFill>
                  <a:schemeClr val="accent1"/>
                </a:solidFill>
                <a:latin typeface="Times New Roman" panose="02020603050405020304" pitchFamily="18" charset="0"/>
              </a:rPr>
              <a:t>a2</a:t>
            </a:r>
            <a:endParaRPr lang="en-US" altLang="zh-CN" b="1" dirty="0">
              <a:solidFill>
                <a:schemeClr val="accent1"/>
              </a:solidFill>
              <a:latin typeface="Times New Roman" panose="02020603050405020304" pitchFamily="18" charset="0"/>
            </a:endParaRPr>
          </a:p>
        </p:txBody>
      </p:sp>
      <p:sp>
        <p:nvSpPr>
          <p:cNvPr id="18440" name="Rectangle 10"/>
          <p:cNvSpPr/>
          <p:nvPr/>
        </p:nvSpPr>
        <p:spPr>
          <a:xfrm>
            <a:off x="3276600" y="1268413"/>
            <a:ext cx="1512888" cy="1187450"/>
          </a:xfrm>
          <a:prstGeom prst="rect">
            <a:avLst/>
          </a:prstGeom>
          <a:noFill/>
          <a:ln w="9525">
            <a:noFill/>
          </a:ln>
        </p:spPr>
        <p:txBody>
          <a:bodyPr>
            <a:spAutoFit/>
          </a:bodyPr>
          <a:lstStyle/>
          <a:p>
            <a:pPr algn="l"/>
            <a:r>
              <a:rPr lang="zh-CN" altLang="en-US" sz="2400" b="1" dirty="0">
                <a:solidFill>
                  <a:schemeClr val="accent1"/>
                </a:solidFill>
                <a:latin typeface="Times New Roman" panose="02020603050405020304" pitchFamily="18" charset="0"/>
              </a:rPr>
              <a:t>企业自行完成施工产值</a:t>
            </a:r>
            <a:r>
              <a:rPr lang="en-US" altLang="zh-CN" sz="2400" b="1" dirty="0">
                <a:solidFill>
                  <a:schemeClr val="accent1"/>
                </a:solidFill>
                <a:latin typeface="Times New Roman" panose="02020603050405020304" pitchFamily="18" charset="0"/>
              </a:rPr>
              <a:t>a11</a:t>
            </a:r>
            <a:endParaRPr lang="en-US" altLang="zh-CN" sz="2400" b="1" dirty="0">
              <a:solidFill>
                <a:schemeClr val="accent1"/>
              </a:solidFill>
              <a:latin typeface="Times New Roman" panose="02020603050405020304" pitchFamily="18" charset="0"/>
            </a:endParaRPr>
          </a:p>
        </p:txBody>
      </p:sp>
      <p:sp>
        <p:nvSpPr>
          <p:cNvPr id="18441" name="Rectangle 11"/>
          <p:cNvSpPr/>
          <p:nvPr/>
        </p:nvSpPr>
        <p:spPr>
          <a:xfrm>
            <a:off x="3348038" y="3141663"/>
            <a:ext cx="1150937" cy="1187450"/>
          </a:xfrm>
          <a:prstGeom prst="rect">
            <a:avLst/>
          </a:prstGeom>
          <a:noFill/>
          <a:ln w="9525">
            <a:noFill/>
          </a:ln>
        </p:spPr>
        <p:txBody>
          <a:bodyPr>
            <a:spAutoFit/>
          </a:bodyPr>
          <a:lstStyle/>
          <a:p>
            <a:pPr algn="l"/>
            <a:r>
              <a:rPr lang="zh-CN" altLang="en-US" sz="2400" b="1" dirty="0">
                <a:solidFill>
                  <a:schemeClr val="accent1"/>
                </a:solidFill>
                <a:latin typeface="Times New Roman" panose="02020603050405020304" pitchFamily="18" charset="0"/>
              </a:rPr>
              <a:t>分包出去的产值</a:t>
            </a:r>
            <a:r>
              <a:rPr lang="en-US" altLang="zh-CN" sz="2400" b="1" dirty="0">
                <a:solidFill>
                  <a:schemeClr val="accent1"/>
                </a:solidFill>
                <a:latin typeface="Times New Roman" panose="02020603050405020304" pitchFamily="18" charset="0"/>
              </a:rPr>
              <a:t>a12</a:t>
            </a:r>
            <a:endParaRPr lang="en-US" altLang="zh-CN" sz="2400" b="1" dirty="0">
              <a:solidFill>
                <a:schemeClr val="accent1"/>
              </a:solidFill>
              <a:latin typeface="Times New Roman" panose="02020603050405020304" pitchFamily="18" charset="0"/>
            </a:endParaRPr>
          </a:p>
        </p:txBody>
      </p:sp>
      <p:sp>
        <p:nvSpPr>
          <p:cNvPr id="18442" name="AutoShape 12"/>
          <p:cNvSpPr/>
          <p:nvPr/>
        </p:nvSpPr>
        <p:spPr>
          <a:xfrm>
            <a:off x="4500563" y="3716338"/>
            <a:ext cx="976312" cy="287337"/>
          </a:xfrm>
          <a:prstGeom prst="rightArrow">
            <a:avLst>
              <a:gd name="adj1" fmla="val 50000"/>
              <a:gd name="adj2" fmla="val 84944"/>
            </a:avLst>
          </a:prstGeom>
          <a:solidFill>
            <a:schemeClr val="accent1"/>
          </a:solidFill>
          <a:ln w="9525" cap="flat" cmpd="sng">
            <a:solidFill>
              <a:schemeClr val="tx1"/>
            </a:solidFill>
            <a:prstDash val="solid"/>
            <a:miter/>
            <a:headEnd type="none" w="med" len="med"/>
            <a:tailEnd type="none" w="med" len="med"/>
          </a:ln>
        </p:spPr>
        <p:txBody>
          <a:bodyPr wrap="none" anchor="ctr"/>
          <a:lstStyle/>
          <a:p>
            <a:endParaRPr lang="zh-CN" altLang="en-US" dirty="0">
              <a:latin typeface="Times New Roman" panose="02020603050405020304" pitchFamily="18" charset="0"/>
            </a:endParaRPr>
          </a:p>
        </p:txBody>
      </p:sp>
      <p:sp>
        <p:nvSpPr>
          <p:cNvPr id="18443" name="Rectangle 13"/>
          <p:cNvSpPr/>
          <p:nvPr/>
        </p:nvSpPr>
        <p:spPr>
          <a:xfrm>
            <a:off x="5580063" y="3500438"/>
            <a:ext cx="2447925" cy="822325"/>
          </a:xfrm>
          <a:prstGeom prst="rect">
            <a:avLst/>
          </a:prstGeom>
          <a:noFill/>
          <a:ln w="9525">
            <a:noFill/>
          </a:ln>
        </p:spPr>
        <p:txBody>
          <a:bodyPr>
            <a:spAutoFit/>
          </a:bodyPr>
          <a:lstStyle/>
          <a:p>
            <a:pPr algn="l"/>
            <a:r>
              <a:rPr lang="zh-CN" altLang="en-US" sz="2400" b="1" dirty="0">
                <a:solidFill>
                  <a:srgbClr val="FF0000"/>
                </a:solidFill>
                <a:latin typeface="Times New Roman" panose="02020603050405020304" pitchFamily="18" charset="0"/>
              </a:rPr>
              <a:t>独立核算经济体</a:t>
            </a:r>
            <a:r>
              <a:rPr lang="zh-CN" altLang="en-US" sz="2400" b="1" dirty="0">
                <a:solidFill>
                  <a:schemeClr val="accent1"/>
                </a:solidFill>
                <a:latin typeface="Times New Roman" panose="02020603050405020304" pitchFamily="18" charset="0"/>
              </a:rPr>
              <a:t>完成的产值</a:t>
            </a:r>
            <a:r>
              <a:rPr lang="en-US" altLang="zh-CN" sz="2400" b="1" dirty="0">
                <a:solidFill>
                  <a:schemeClr val="accent1"/>
                </a:solidFill>
                <a:latin typeface="Times New Roman" panose="02020603050405020304" pitchFamily="18" charset="0"/>
              </a:rPr>
              <a:t>c4</a:t>
            </a:r>
            <a:endParaRPr lang="en-US" altLang="zh-CN" sz="2400" b="1" dirty="0">
              <a:solidFill>
                <a:schemeClr val="accent1"/>
              </a:solidFill>
              <a:latin typeface="Times New Roman" panose="02020603050405020304" pitchFamily="18" charset="0"/>
            </a:endParaRPr>
          </a:p>
        </p:txBody>
      </p:sp>
      <p:sp>
        <p:nvSpPr>
          <p:cNvPr id="18444" name="AutoShape 14"/>
          <p:cNvSpPr/>
          <p:nvPr/>
        </p:nvSpPr>
        <p:spPr>
          <a:xfrm>
            <a:off x="4787900" y="1125538"/>
            <a:ext cx="215900" cy="1874837"/>
          </a:xfrm>
          <a:prstGeom prst="leftBrace">
            <a:avLst>
              <a:gd name="adj1" fmla="val 72365"/>
              <a:gd name="adj2" fmla="val 50000"/>
            </a:avLst>
          </a:prstGeom>
          <a:noFill/>
          <a:ln w="28575" cap="flat" cmpd="sng">
            <a:solidFill>
              <a:srgbClr val="33CCCC"/>
            </a:solidFill>
            <a:prstDash val="solid"/>
            <a:headEnd type="none" w="med" len="med"/>
            <a:tailEnd type="none" w="med" len="med"/>
          </a:ln>
        </p:spPr>
        <p:txBody>
          <a:bodyPr wrap="none" anchor="ctr"/>
          <a:lstStyle/>
          <a:p>
            <a:endParaRPr lang="zh-CN" altLang="en-US" dirty="0">
              <a:latin typeface="Times New Roman" panose="02020603050405020304" pitchFamily="18" charset="0"/>
            </a:endParaRPr>
          </a:p>
        </p:txBody>
      </p:sp>
      <p:sp>
        <p:nvSpPr>
          <p:cNvPr id="18445" name="Rectangle 15"/>
          <p:cNvSpPr/>
          <p:nvPr/>
        </p:nvSpPr>
        <p:spPr>
          <a:xfrm>
            <a:off x="5076825" y="1052513"/>
            <a:ext cx="2979738" cy="396875"/>
          </a:xfrm>
          <a:prstGeom prst="rect">
            <a:avLst/>
          </a:prstGeom>
          <a:noFill/>
          <a:ln w="9525">
            <a:noFill/>
          </a:ln>
        </p:spPr>
        <p:txBody>
          <a:bodyPr wrap="none">
            <a:spAutoFit/>
          </a:bodyPr>
          <a:lstStyle/>
          <a:p>
            <a:pPr algn="l"/>
            <a:r>
              <a:rPr lang="zh-CN" altLang="en-US" b="1" dirty="0">
                <a:solidFill>
                  <a:schemeClr val="accent1"/>
                </a:solidFill>
                <a:latin typeface="Times New Roman" panose="02020603050405020304" pitchFamily="18" charset="0"/>
              </a:rPr>
              <a:t>企业自行完成的工作量</a:t>
            </a:r>
            <a:r>
              <a:rPr lang="en-US" altLang="zh-CN" b="1" dirty="0">
                <a:solidFill>
                  <a:schemeClr val="accent1"/>
                </a:solidFill>
                <a:latin typeface="Times New Roman" panose="02020603050405020304" pitchFamily="18" charset="0"/>
              </a:rPr>
              <a:t>c1</a:t>
            </a:r>
            <a:endParaRPr lang="en-US" altLang="zh-CN" b="1" dirty="0">
              <a:solidFill>
                <a:schemeClr val="accent1"/>
              </a:solidFill>
              <a:latin typeface="Times New Roman" panose="02020603050405020304" pitchFamily="18" charset="0"/>
            </a:endParaRPr>
          </a:p>
        </p:txBody>
      </p:sp>
      <p:sp>
        <p:nvSpPr>
          <p:cNvPr id="18446" name="Rectangle 16"/>
          <p:cNvSpPr/>
          <p:nvPr/>
        </p:nvSpPr>
        <p:spPr>
          <a:xfrm>
            <a:off x="5003800" y="2420938"/>
            <a:ext cx="1152525" cy="915987"/>
          </a:xfrm>
          <a:prstGeom prst="rect">
            <a:avLst/>
          </a:prstGeom>
          <a:noFill/>
          <a:ln w="9525">
            <a:noFill/>
          </a:ln>
        </p:spPr>
        <p:txBody>
          <a:bodyPr>
            <a:spAutoFit/>
          </a:bodyPr>
          <a:lstStyle/>
          <a:p>
            <a:pPr algn="l"/>
            <a:r>
              <a:rPr lang="zh-CN" altLang="en-US" sz="1800" b="1" dirty="0">
                <a:solidFill>
                  <a:schemeClr val="accent1"/>
                </a:solidFill>
                <a:latin typeface="Times New Roman" panose="02020603050405020304" pitchFamily="18" charset="0"/>
              </a:rPr>
              <a:t>分包企业缴纳的管理费</a:t>
            </a:r>
            <a:r>
              <a:rPr lang="en-US" altLang="zh-CN" sz="1800" b="1" dirty="0">
                <a:solidFill>
                  <a:schemeClr val="accent1"/>
                </a:solidFill>
                <a:latin typeface="Times New Roman" panose="02020603050405020304" pitchFamily="18" charset="0"/>
              </a:rPr>
              <a:t>c3</a:t>
            </a:r>
            <a:endParaRPr lang="en-US" altLang="zh-CN" sz="1800" b="1" dirty="0">
              <a:solidFill>
                <a:schemeClr val="accent1"/>
              </a:solidFill>
              <a:latin typeface="Times New Roman" panose="02020603050405020304" pitchFamily="18" charset="0"/>
            </a:endParaRPr>
          </a:p>
        </p:txBody>
      </p:sp>
      <p:sp>
        <p:nvSpPr>
          <p:cNvPr id="18447" name="Rectangle 17"/>
          <p:cNvSpPr/>
          <p:nvPr/>
        </p:nvSpPr>
        <p:spPr>
          <a:xfrm>
            <a:off x="5076825" y="1628775"/>
            <a:ext cx="4067175" cy="641350"/>
          </a:xfrm>
          <a:prstGeom prst="rect">
            <a:avLst/>
          </a:prstGeom>
          <a:noFill/>
          <a:ln w="9525">
            <a:noFill/>
          </a:ln>
        </p:spPr>
        <p:txBody>
          <a:bodyPr>
            <a:spAutoFit/>
          </a:bodyPr>
          <a:lstStyle/>
          <a:p>
            <a:pPr algn="l"/>
            <a:r>
              <a:rPr lang="zh-CN" altLang="en-US" sz="1800" b="1" dirty="0">
                <a:solidFill>
                  <a:schemeClr val="accent1"/>
                </a:solidFill>
                <a:latin typeface="Times New Roman" panose="02020603050405020304" pitchFamily="18" charset="0"/>
              </a:rPr>
              <a:t>分包给</a:t>
            </a:r>
            <a:r>
              <a:rPr lang="zh-CN" altLang="en-US" sz="1800" b="1" dirty="0">
                <a:solidFill>
                  <a:srgbClr val="FF0000"/>
                </a:solidFill>
                <a:latin typeface="Times New Roman" panose="02020603050405020304" pitchFamily="18" charset="0"/>
              </a:rPr>
              <a:t>非独立核算</a:t>
            </a:r>
            <a:r>
              <a:rPr lang="zh-CN" altLang="en-US" sz="1800" b="1" dirty="0">
                <a:solidFill>
                  <a:schemeClr val="accent1"/>
                </a:solidFill>
                <a:latin typeface="Times New Roman" panose="02020603050405020304" pitchFamily="18" charset="0"/>
              </a:rPr>
              <a:t>经济体的工程产值</a:t>
            </a:r>
            <a:r>
              <a:rPr lang="en-US" altLang="zh-CN" sz="1800" b="1" dirty="0">
                <a:solidFill>
                  <a:schemeClr val="accent1"/>
                </a:solidFill>
                <a:latin typeface="Times New Roman" panose="02020603050405020304" pitchFamily="18" charset="0"/>
              </a:rPr>
              <a:t>c2</a:t>
            </a:r>
            <a:endParaRPr lang="en-US" altLang="zh-CN" sz="1800" b="1" dirty="0">
              <a:solidFill>
                <a:schemeClr val="accent1"/>
              </a:solidFill>
              <a:latin typeface="Times New Roman" panose="02020603050405020304" pitchFamily="18" charset="0"/>
            </a:endParaRPr>
          </a:p>
        </p:txBody>
      </p:sp>
      <p:sp>
        <p:nvSpPr>
          <p:cNvPr id="18448" name="AutoShape 18"/>
          <p:cNvSpPr/>
          <p:nvPr/>
        </p:nvSpPr>
        <p:spPr>
          <a:xfrm>
            <a:off x="6084888" y="2492375"/>
            <a:ext cx="287337" cy="723900"/>
          </a:xfrm>
          <a:prstGeom prst="leftBrace">
            <a:avLst>
              <a:gd name="adj1" fmla="val 20994"/>
              <a:gd name="adj2" fmla="val 50000"/>
            </a:avLst>
          </a:prstGeom>
          <a:noFill/>
          <a:ln w="28575" cap="flat" cmpd="sng">
            <a:solidFill>
              <a:srgbClr val="33CCCC"/>
            </a:solidFill>
            <a:prstDash val="solid"/>
            <a:headEnd type="none" w="med" len="med"/>
            <a:tailEnd type="none" w="med" len="med"/>
          </a:ln>
        </p:spPr>
        <p:txBody>
          <a:bodyPr wrap="none" anchor="ctr"/>
          <a:lstStyle/>
          <a:p>
            <a:endParaRPr lang="zh-CN" altLang="en-US" dirty="0">
              <a:latin typeface="Times New Roman" panose="02020603050405020304" pitchFamily="18" charset="0"/>
            </a:endParaRPr>
          </a:p>
        </p:txBody>
      </p:sp>
      <p:sp>
        <p:nvSpPr>
          <p:cNvPr id="18449" name="Rectangle 19"/>
          <p:cNvSpPr/>
          <p:nvPr/>
        </p:nvSpPr>
        <p:spPr>
          <a:xfrm>
            <a:off x="6283325" y="2420938"/>
            <a:ext cx="2860675" cy="304800"/>
          </a:xfrm>
          <a:prstGeom prst="rect">
            <a:avLst/>
          </a:prstGeom>
          <a:noFill/>
          <a:ln w="9525">
            <a:noFill/>
          </a:ln>
        </p:spPr>
        <p:txBody>
          <a:bodyPr wrap="none">
            <a:spAutoFit/>
          </a:bodyPr>
          <a:lstStyle/>
          <a:p>
            <a:pPr algn="l"/>
            <a:r>
              <a:rPr lang="zh-CN" altLang="en-US" sz="1400" b="1" dirty="0">
                <a:solidFill>
                  <a:srgbClr val="FF0000"/>
                </a:solidFill>
                <a:latin typeface="Times New Roman" panose="02020603050405020304" pitchFamily="18" charset="0"/>
              </a:rPr>
              <a:t>非独立核算</a:t>
            </a:r>
            <a:r>
              <a:rPr lang="zh-CN" altLang="en-US" sz="1400" b="1" dirty="0">
                <a:solidFill>
                  <a:schemeClr val="accent1"/>
                </a:solidFill>
                <a:latin typeface="Times New Roman" panose="02020603050405020304" pitchFamily="18" charset="0"/>
              </a:rPr>
              <a:t>经济体上交的管理费</a:t>
            </a:r>
            <a:r>
              <a:rPr lang="en-US" altLang="zh-CN" sz="1400" b="1" dirty="0">
                <a:solidFill>
                  <a:schemeClr val="accent1"/>
                </a:solidFill>
                <a:latin typeface="Times New Roman" panose="02020603050405020304" pitchFamily="18" charset="0"/>
              </a:rPr>
              <a:t>d1</a:t>
            </a:r>
            <a:endParaRPr lang="en-US" altLang="zh-CN" sz="1400" b="1" dirty="0">
              <a:solidFill>
                <a:schemeClr val="accent1"/>
              </a:solidFill>
              <a:latin typeface="Times New Roman" panose="02020603050405020304" pitchFamily="18" charset="0"/>
            </a:endParaRPr>
          </a:p>
        </p:txBody>
      </p:sp>
      <p:sp>
        <p:nvSpPr>
          <p:cNvPr id="18450" name="Rectangle 20"/>
          <p:cNvSpPr/>
          <p:nvPr/>
        </p:nvSpPr>
        <p:spPr>
          <a:xfrm>
            <a:off x="6372225" y="2997200"/>
            <a:ext cx="2682875" cy="304800"/>
          </a:xfrm>
          <a:prstGeom prst="rect">
            <a:avLst/>
          </a:prstGeom>
          <a:noFill/>
          <a:ln w="9525">
            <a:noFill/>
          </a:ln>
        </p:spPr>
        <p:txBody>
          <a:bodyPr wrap="none">
            <a:spAutoFit/>
          </a:bodyPr>
          <a:lstStyle/>
          <a:p>
            <a:pPr algn="l"/>
            <a:r>
              <a:rPr lang="zh-CN" altLang="en-US" sz="1400" b="1" dirty="0">
                <a:solidFill>
                  <a:srgbClr val="FF0000"/>
                </a:solidFill>
                <a:latin typeface="Times New Roman" panose="02020603050405020304" pitchFamily="18" charset="0"/>
              </a:rPr>
              <a:t>独立核算</a:t>
            </a:r>
            <a:r>
              <a:rPr lang="zh-CN" altLang="en-US" sz="1400" b="1" dirty="0">
                <a:solidFill>
                  <a:schemeClr val="accent1"/>
                </a:solidFill>
                <a:latin typeface="Times New Roman" panose="02020603050405020304" pitchFamily="18" charset="0"/>
              </a:rPr>
              <a:t>经济体上交的管理费</a:t>
            </a:r>
            <a:r>
              <a:rPr lang="en-US" altLang="zh-CN" sz="1400" b="1" dirty="0">
                <a:solidFill>
                  <a:schemeClr val="accent1"/>
                </a:solidFill>
                <a:latin typeface="Times New Roman" panose="02020603050405020304" pitchFamily="18" charset="0"/>
              </a:rPr>
              <a:t>d2</a:t>
            </a:r>
            <a:endParaRPr lang="en-US" altLang="zh-CN" sz="1400" b="1" dirty="0">
              <a:solidFill>
                <a:schemeClr val="accent1"/>
              </a:solidFill>
              <a:latin typeface="Times New Roman" panose="02020603050405020304" pitchFamily="18" charset="0"/>
            </a:endParaRPr>
          </a:p>
        </p:txBody>
      </p:sp>
      <p:sp>
        <p:nvSpPr>
          <p:cNvPr id="18451" name="Text Box 21"/>
          <p:cNvSpPr txBox="1"/>
          <p:nvPr/>
        </p:nvSpPr>
        <p:spPr>
          <a:xfrm>
            <a:off x="4787900" y="5589588"/>
            <a:ext cx="4205288" cy="762000"/>
          </a:xfrm>
          <a:prstGeom prst="rect">
            <a:avLst/>
          </a:prstGeom>
          <a:noFill/>
          <a:ln w="9525">
            <a:noFill/>
          </a:ln>
        </p:spPr>
        <p:txBody>
          <a:bodyPr wrap="none">
            <a:spAutoFit/>
          </a:bodyPr>
          <a:lstStyle/>
          <a:p>
            <a:pPr algn="l"/>
            <a:r>
              <a:rPr lang="zh-CN" altLang="en-US" sz="2400" dirty="0">
                <a:solidFill>
                  <a:srgbClr val="FF33CC"/>
                </a:solidFill>
                <a:latin typeface="Times New Roman" panose="02020603050405020304" pitchFamily="18" charset="0"/>
              </a:rPr>
              <a:t>建筑业总产值</a:t>
            </a:r>
            <a:r>
              <a:rPr lang="en-US" altLang="zh-CN" sz="2400" dirty="0">
                <a:solidFill>
                  <a:srgbClr val="FF33CC"/>
                </a:solidFill>
                <a:latin typeface="Times New Roman" panose="02020603050405020304" pitchFamily="18" charset="0"/>
              </a:rPr>
              <a:t>=C1+C2+C3+a21</a:t>
            </a:r>
            <a:endParaRPr lang="en-US" altLang="zh-CN" sz="2400" dirty="0">
              <a:solidFill>
                <a:srgbClr val="FF33CC"/>
              </a:solidFill>
              <a:latin typeface="Times New Roman" panose="02020603050405020304" pitchFamily="18" charset="0"/>
            </a:endParaRPr>
          </a:p>
          <a:p>
            <a:pPr algn="l"/>
            <a:r>
              <a:rPr lang="zh-CN" altLang="en-US" dirty="0">
                <a:solidFill>
                  <a:srgbClr val="FF33CC"/>
                </a:solidFill>
                <a:latin typeface="Times New Roman" panose="02020603050405020304" pitchFamily="18" charset="0"/>
              </a:rPr>
              <a:t>建筑业总产值</a:t>
            </a:r>
            <a:r>
              <a:rPr lang="en-US" altLang="zh-CN" dirty="0">
                <a:solidFill>
                  <a:srgbClr val="FF33CC"/>
                </a:solidFill>
                <a:latin typeface="Times New Roman" panose="02020603050405020304" pitchFamily="18" charset="0"/>
              </a:rPr>
              <a:t>=a11+a21</a:t>
            </a:r>
            <a:endParaRPr lang="en-US" altLang="zh-CN" dirty="0">
              <a:solidFill>
                <a:srgbClr val="FF33CC"/>
              </a:solidFill>
              <a:latin typeface="Times New Roman" panose="02020603050405020304" pitchFamily="18" charset="0"/>
            </a:endParaRPr>
          </a:p>
        </p:txBody>
      </p:sp>
      <p:sp>
        <p:nvSpPr>
          <p:cNvPr id="18452" name="Rectangle 23"/>
          <p:cNvSpPr/>
          <p:nvPr/>
        </p:nvSpPr>
        <p:spPr>
          <a:xfrm>
            <a:off x="1258888" y="115888"/>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
        <p:nvSpPr>
          <p:cNvPr id="18453" name="AutoShape 24"/>
          <p:cNvSpPr/>
          <p:nvPr/>
        </p:nvSpPr>
        <p:spPr>
          <a:xfrm>
            <a:off x="3419475" y="4797425"/>
            <a:ext cx="215900" cy="1439863"/>
          </a:xfrm>
          <a:prstGeom prst="leftBrace">
            <a:avLst>
              <a:gd name="adj1" fmla="val 55575"/>
              <a:gd name="adj2" fmla="val 50000"/>
            </a:avLst>
          </a:prstGeom>
          <a:noFill/>
          <a:ln w="28575" cap="flat" cmpd="sng">
            <a:solidFill>
              <a:srgbClr val="33CCCC"/>
            </a:solidFill>
            <a:prstDash val="solid"/>
            <a:headEnd type="none" w="med" len="med"/>
            <a:tailEnd type="none" w="med" len="med"/>
          </a:ln>
        </p:spPr>
        <p:txBody>
          <a:bodyPr wrap="none" anchor="ctr"/>
          <a:lstStyle/>
          <a:p>
            <a:endParaRPr lang="zh-CN" altLang="en-US" dirty="0">
              <a:latin typeface="Times New Roman" panose="02020603050405020304" pitchFamily="18" charset="0"/>
            </a:endParaRPr>
          </a:p>
        </p:txBody>
      </p:sp>
      <p:sp>
        <p:nvSpPr>
          <p:cNvPr id="18454" name="Rectangle 25"/>
          <p:cNvSpPr/>
          <p:nvPr/>
        </p:nvSpPr>
        <p:spPr>
          <a:xfrm>
            <a:off x="3635375" y="4581525"/>
            <a:ext cx="1719263" cy="701675"/>
          </a:xfrm>
          <a:prstGeom prst="rect">
            <a:avLst/>
          </a:prstGeom>
          <a:noFill/>
          <a:ln w="9525">
            <a:noFill/>
          </a:ln>
        </p:spPr>
        <p:txBody>
          <a:bodyPr>
            <a:spAutoFit/>
          </a:bodyPr>
          <a:lstStyle/>
          <a:p>
            <a:pPr algn="l"/>
            <a:r>
              <a:rPr lang="zh-CN" altLang="en-US" b="1" dirty="0">
                <a:solidFill>
                  <a:schemeClr val="accent1"/>
                </a:solidFill>
                <a:latin typeface="Times New Roman" panose="02020603050405020304" pitchFamily="18" charset="0"/>
              </a:rPr>
              <a:t>企业自行完成施工产值</a:t>
            </a:r>
            <a:r>
              <a:rPr lang="en-US" altLang="zh-CN" b="1" dirty="0">
                <a:solidFill>
                  <a:schemeClr val="accent1"/>
                </a:solidFill>
                <a:latin typeface="Times New Roman" panose="02020603050405020304" pitchFamily="18" charset="0"/>
              </a:rPr>
              <a:t>a21</a:t>
            </a:r>
            <a:endParaRPr lang="en-US" altLang="zh-CN" b="1" dirty="0">
              <a:solidFill>
                <a:schemeClr val="accent1"/>
              </a:solidFill>
              <a:latin typeface="Times New Roman" panose="02020603050405020304" pitchFamily="18" charset="0"/>
            </a:endParaRPr>
          </a:p>
        </p:txBody>
      </p:sp>
      <p:sp>
        <p:nvSpPr>
          <p:cNvPr id="18455" name="Rectangle 26"/>
          <p:cNvSpPr/>
          <p:nvPr/>
        </p:nvSpPr>
        <p:spPr>
          <a:xfrm>
            <a:off x="3635375" y="5516563"/>
            <a:ext cx="1295400" cy="1006475"/>
          </a:xfrm>
          <a:prstGeom prst="rect">
            <a:avLst/>
          </a:prstGeom>
          <a:noFill/>
          <a:ln w="9525">
            <a:noFill/>
          </a:ln>
        </p:spPr>
        <p:txBody>
          <a:bodyPr>
            <a:spAutoFit/>
          </a:bodyPr>
          <a:lstStyle/>
          <a:p>
            <a:pPr algn="l"/>
            <a:r>
              <a:rPr lang="zh-CN" altLang="en-US" b="1" dirty="0">
                <a:solidFill>
                  <a:schemeClr val="accent1"/>
                </a:solidFill>
                <a:latin typeface="Times New Roman" panose="02020603050405020304" pitchFamily="18" charset="0"/>
              </a:rPr>
              <a:t>分包出去的产值</a:t>
            </a:r>
            <a:r>
              <a:rPr lang="en-US" altLang="zh-CN" b="1" dirty="0">
                <a:solidFill>
                  <a:schemeClr val="accent1"/>
                </a:solidFill>
                <a:latin typeface="Times New Roman" panose="02020603050405020304" pitchFamily="18" charset="0"/>
              </a:rPr>
              <a:t>a22</a:t>
            </a:r>
            <a:endParaRPr lang="en-US" altLang="zh-CN" b="1" dirty="0">
              <a:solidFill>
                <a:schemeClr val="accent1"/>
              </a:solidFill>
              <a:latin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p:nvPr/>
        </p:nvSpPr>
        <p:spPr>
          <a:xfrm>
            <a:off x="1116013" y="1916113"/>
            <a:ext cx="7924800" cy="4719637"/>
          </a:xfrm>
          <a:prstGeom prst="rect">
            <a:avLst/>
          </a:prstGeom>
          <a:noFill/>
          <a:ln w="9525">
            <a:noFill/>
          </a:ln>
        </p:spPr>
        <p:txBody>
          <a:bodyPr>
            <a:spAutoFit/>
          </a:bodyPr>
          <a:lstStyle/>
          <a:p>
            <a:pPr algn="l"/>
            <a:r>
              <a:rPr lang="zh-CN" altLang="en-US" sz="3200" dirty="0">
                <a:solidFill>
                  <a:srgbClr val="FF33CC"/>
                </a:solidFill>
                <a:latin typeface="隶书" panose="02010509060101010101" pitchFamily="49" charset="-122"/>
                <a:ea typeface="隶书" panose="02010509060101010101" pitchFamily="49" charset="-122"/>
              </a:rPr>
              <a:t>注意的问题：</a:t>
            </a:r>
            <a:endParaRPr lang="zh-CN" altLang="en-US" sz="3200" dirty="0">
              <a:solidFill>
                <a:srgbClr val="FF33CC"/>
              </a:solidFill>
              <a:latin typeface="隶书" panose="02010509060101010101" pitchFamily="49" charset="-122"/>
              <a:ea typeface="隶书" panose="02010509060101010101" pitchFamily="49" charset="-122"/>
            </a:endParaRPr>
          </a:p>
          <a:p>
            <a:pPr algn="l"/>
            <a:r>
              <a:rPr lang="zh-CN" altLang="en-US" sz="3200" dirty="0">
                <a:solidFill>
                  <a:srgbClr val="FF33CC"/>
                </a:solidFill>
                <a:latin typeface="隶书" panose="02010509060101010101" pitchFamily="49" charset="-122"/>
                <a:ea typeface="隶书" panose="02010509060101010101" pitchFamily="49" charset="-122"/>
              </a:rPr>
              <a:t>    </a:t>
            </a:r>
            <a:r>
              <a:rPr lang="zh-CN" altLang="en-US" sz="2400" dirty="0">
                <a:solidFill>
                  <a:srgbClr val="FF33CC"/>
                </a:solidFill>
                <a:latin typeface="隶书" panose="02010509060101010101" pitchFamily="49" charset="-122"/>
                <a:ea typeface="隶书" panose="02010509060101010101" pitchFamily="49" charset="-122"/>
              </a:rPr>
              <a:t>建筑业总产值与签订合同额指标填报的差异：</a:t>
            </a:r>
            <a:endParaRPr lang="zh-CN" altLang="en-US" sz="2400" dirty="0">
              <a:solidFill>
                <a:srgbClr val="FF33CC"/>
              </a:solidFill>
              <a:latin typeface="隶书" panose="02010509060101010101" pitchFamily="49" charset="-122"/>
              <a:ea typeface="隶书" panose="02010509060101010101" pitchFamily="49" charset="-122"/>
            </a:endParaRPr>
          </a:p>
          <a:p>
            <a:pPr algn="l"/>
            <a:r>
              <a:rPr lang="zh-CN" altLang="en-US" sz="2400" dirty="0">
                <a:solidFill>
                  <a:srgbClr val="FF33CC"/>
                </a:solidFill>
                <a:latin typeface="隶书" panose="02010509060101010101" pitchFamily="49" charset="-122"/>
                <a:ea typeface="隶书" panose="02010509060101010101" pitchFamily="49" charset="-122"/>
              </a:rPr>
              <a:t>    建筑业总产值：如果一个建筑业法人</a:t>
            </a:r>
            <a:r>
              <a:rPr lang="en-US" altLang="zh-CN" sz="2400" dirty="0">
                <a:solidFill>
                  <a:srgbClr val="FF33CC"/>
                </a:solidFill>
                <a:latin typeface="隶书" panose="02010509060101010101" pitchFamily="49" charset="-122"/>
                <a:ea typeface="隶书" panose="02010509060101010101" pitchFamily="49" charset="-122"/>
              </a:rPr>
              <a:t>A</a:t>
            </a:r>
            <a:r>
              <a:rPr lang="zh-CN" altLang="en-US" sz="2400" dirty="0">
                <a:solidFill>
                  <a:srgbClr val="FF33CC"/>
                </a:solidFill>
                <a:latin typeface="隶书" panose="02010509060101010101" pitchFamily="49" charset="-122"/>
                <a:ea typeface="隶书" panose="02010509060101010101" pitchFamily="49" charset="-122"/>
              </a:rPr>
              <a:t>将部分工程分包给了独立核算的建筑业企业</a:t>
            </a:r>
            <a:r>
              <a:rPr lang="en-US" altLang="zh-CN" sz="2400" dirty="0">
                <a:solidFill>
                  <a:srgbClr val="FF33CC"/>
                </a:solidFill>
                <a:latin typeface="隶书" panose="02010509060101010101" pitchFamily="49" charset="-122"/>
                <a:ea typeface="隶书" panose="02010509060101010101" pitchFamily="49" charset="-122"/>
              </a:rPr>
              <a:t>B</a:t>
            </a:r>
            <a:r>
              <a:rPr lang="zh-CN" altLang="en-US" sz="2400" dirty="0">
                <a:solidFill>
                  <a:srgbClr val="FF33CC"/>
                </a:solidFill>
                <a:latin typeface="隶书" panose="02010509060101010101" pitchFamily="49" charset="-122"/>
                <a:ea typeface="隶书" panose="02010509060101010101" pitchFamily="49" charset="-122"/>
              </a:rPr>
              <a:t>，则这部分工程的产值</a:t>
            </a:r>
            <a:r>
              <a:rPr lang="en-US" altLang="zh-CN" sz="2400" dirty="0">
                <a:solidFill>
                  <a:srgbClr val="FF33CC"/>
                </a:solidFill>
                <a:latin typeface="隶书" panose="02010509060101010101" pitchFamily="49" charset="-122"/>
                <a:ea typeface="隶书" panose="02010509060101010101" pitchFamily="49" charset="-122"/>
              </a:rPr>
              <a:t>A</a:t>
            </a:r>
            <a:r>
              <a:rPr lang="zh-CN" altLang="en-US" sz="2400" dirty="0">
                <a:solidFill>
                  <a:srgbClr val="FF33CC"/>
                </a:solidFill>
                <a:latin typeface="隶书" panose="02010509060101010101" pitchFamily="49" charset="-122"/>
                <a:ea typeface="隶书" panose="02010509060101010101" pitchFamily="49" charset="-122"/>
              </a:rPr>
              <a:t>企业不填报，由</a:t>
            </a:r>
            <a:r>
              <a:rPr lang="en-US" altLang="zh-CN" sz="2400" dirty="0">
                <a:solidFill>
                  <a:srgbClr val="FF33CC"/>
                </a:solidFill>
                <a:latin typeface="隶书" panose="02010509060101010101" pitchFamily="49" charset="-122"/>
                <a:ea typeface="隶书" panose="02010509060101010101" pitchFamily="49" charset="-122"/>
              </a:rPr>
              <a:t>B</a:t>
            </a:r>
            <a:r>
              <a:rPr lang="zh-CN" altLang="en-US" sz="2400" dirty="0">
                <a:solidFill>
                  <a:srgbClr val="FF33CC"/>
                </a:solidFill>
                <a:latin typeface="隶书" panose="02010509060101010101" pitchFamily="49" charset="-122"/>
                <a:ea typeface="隶书" panose="02010509060101010101" pitchFamily="49" charset="-122"/>
              </a:rPr>
              <a:t>填报；</a:t>
            </a:r>
            <a:endParaRPr lang="zh-CN" altLang="en-US" sz="2400" dirty="0">
              <a:solidFill>
                <a:srgbClr val="FF33CC"/>
              </a:solidFill>
              <a:latin typeface="隶书" panose="02010509060101010101" pitchFamily="49" charset="-122"/>
              <a:ea typeface="隶书" panose="02010509060101010101" pitchFamily="49" charset="-122"/>
            </a:endParaRPr>
          </a:p>
          <a:p>
            <a:pPr algn="l"/>
            <a:r>
              <a:rPr lang="zh-CN" altLang="en-US" sz="2400" dirty="0">
                <a:solidFill>
                  <a:srgbClr val="FF33CC"/>
                </a:solidFill>
                <a:latin typeface="隶书" panose="02010509060101010101" pitchFamily="49" charset="-122"/>
                <a:ea typeface="隶书" panose="02010509060101010101" pitchFamily="49" charset="-122"/>
              </a:rPr>
              <a:t>    签订合同额则不然。如果一个建筑业法人</a:t>
            </a:r>
            <a:r>
              <a:rPr lang="en-US" altLang="zh-CN" sz="2400" dirty="0">
                <a:solidFill>
                  <a:srgbClr val="FF33CC"/>
                </a:solidFill>
                <a:latin typeface="隶书" panose="02010509060101010101" pitchFamily="49" charset="-122"/>
                <a:ea typeface="隶书" panose="02010509060101010101" pitchFamily="49" charset="-122"/>
              </a:rPr>
              <a:t>A</a:t>
            </a:r>
            <a:r>
              <a:rPr lang="zh-CN" altLang="en-US" sz="2400" dirty="0">
                <a:solidFill>
                  <a:srgbClr val="FF33CC"/>
                </a:solidFill>
                <a:latin typeface="隶书" panose="02010509060101010101" pitchFamily="49" charset="-122"/>
                <a:ea typeface="隶书" panose="02010509060101010101" pitchFamily="49" charset="-122"/>
              </a:rPr>
              <a:t>将部分工程分包给了独立核算的建筑业企业</a:t>
            </a:r>
            <a:r>
              <a:rPr lang="en-US" altLang="zh-CN" sz="2400" dirty="0">
                <a:solidFill>
                  <a:srgbClr val="FF33CC"/>
                </a:solidFill>
                <a:latin typeface="隶书" panose="02010509060101010101" pitchFamily="49" charset="-122"/>
                <a:ea typeface="隶书" panose="02010509060101010101" pitchFamily="49" charset="-122"/>
              </a:rPr>
              <a:t>B</a:t>
            </a:r>
            <a:r>
              <a:rPr lang="zh-CN" altLang="en-US" sz="2400" dirty="0">
                <a:solidFill>
                  <a:srgbClr val="FF33CC"/>
                </a:solidFill>
                <a:latin typeface="隶书" panose="02010509060101010101" pitchFamily="49" charset="-122"/>
                <a:ea typeface="隶书" panose="02010509060101010101" pitchFamily="49" charset="-122"/>
              </a:rPr>
              <a:t>，则这部分工程的合同额</a:t>
            </a:r>
            <a:r>
              <a:rPr lang="en-US" altLang="zh-CN" sz="2400" dirty="0">
                <a:solidFill>
                  <a:srgbClr val="FF33CC"/>
                </a:solidFill>
                <a:latin typeface="隶书" panose="02010509060101010101" pitchFamily="49" charset="-122"/>
                <a:ea typeface="隶书" panose="02010509060101010101" pitchFamily="49" charset="-122"/>
              </a:rPr>
              <a:t>A</a:t>
            </a:r>
            <a:r>
              <a:rPr lang="zh-CN" altLang="en-US" sz="2400" dirty="0">
                <a:solidFill>
                  <a:srgbClr val="FF33CC"/>
                </a:solidFill>
                <a:latin typeface="隶书" panose="02010509060101010101" pitchFamily="49" charset="-122"/>
                <a:ea typeface="隶书" panose="02010509060101010101" pitchFamily="49" charset="-122"/>
              </a:rPr>
              <a:t>企业填报，</a:t>
            </a:r>
            <a:r>
              <a:rPr lang="en-US" altLang="zh-CN" sz="2400" dirty="0">
                <a:solidFill>
                  <a:srgbClr val="FF33CC"/>
                </a:solidFill>
                <a:latin typeface="隶书" panose="02010509060101010101" pitchFamily="49" charset="-122"/>
                <a:ea typeface="隶书" panose="02010509060101010101" pitchFamily="49" charset="-122"/>
              </a:rPr>
              <a:t>B</a:t>
            </a:r>
            <a:r>
              <a:rPr lang="zh-CN" altLang="en-US" sz="2400" dirty="0">
                <a:solidFill>
                  <a:srgbClr val="FF33CC"/>
                </a:solidFill>
                <a:latin typeface="隶书" panose="02010509060101010101" pitchFamily="49" charset="-122"/>
                <a:ea typeface="隶书" panose="02010509060101010101" pitchFamily="49" charset="-122"/>
              </a:rPr>
              <a:t>不填报；防止合同层层转包重复填报。</a:t>
            </a:r>
            <a:endParaRPr lang="zh-CN" altLang="en-US" sz="2400" dirty="0">
              <a:solidFill>
                <a:srgbClr val="FF33CC"/>
              </a:solidFill>
              <a:latin typeface="隶书" panose="02010509060101010101" pitchFamily="49" charset="-122"/>
              <a:ea typeface="隶书" panose="02010509060101010101" pitchFamily="49" charset="-122"/>
            </a:endParaRPr>
          </a:p>
          <a:p>
            <a:pPr algn="l"/>
            <a:endParaRPr lang="zh-CN" altLang="en-US" sz="3200" dirty="0">
              <a:solidFill>
                <a:srgbClr val="FF33CC"/>
              </a:solidFill>
              <a:latin typeface="隶书" panose="02010509060101010101" pitchFamily="49" charset="-122"/>
              <a:ea typeface="隶书" panose="02010509060101010101" pitchFamily="49" charset="-122"/>
            </a:endParaRPr>
          </a:p>
          <a:p>
            <a:pPr algn="l"/>
            <a:r>
              <a:rPr lang="zh-CN" altLang="en-US" sz="3200" dirty="0">
                <a:solidFill>
                  <a:srgbClr val="FF33CC"/>
                </a:solidFill>
                <a:latin typeface="隶书" panose="02010509060101010101" pitchFamily="49" charset="-122"/>
                <a:ea typeface="隶书" panose="02010509060101010101" pitchFamily="49" charset="-122"/>
              </a:rPr>
              <a:t>    </a:t>
            </a:r>
            <a:endParaRPr lang="zh-CN" altLang="en-US" sz="3200" dirty="0">
              <a:solidFill>
                <a:srgbClr val="FF33CC"/>
              </a:solidFill>
              <a:latin typeface="隶书" panose="02010509060101010101" pitchFamily="49" charset="-122"/>
              <a:ea typeface="隶书" panose="02010509060101010101" pitchFamily="49" charset="-122"/>
            </a:endParaRPr>
          </a:p>
          <a:p>
            <a:pPr algn="l"/>
            <a:r>
              <a:rPr lang="zh-CN" altLang="en-US" sz="3200" dirty="0">
                <a:solidFill>
                  <a:srgbClr val="FF33CC"/>
                </a:solidFill>
                <a:latin typeface="隶书" panose="02010509060101010101" pitchFamily="49" charset="-122"/>
                <a:ea typeface="隶书" panose="02010509060101010101" pitchFamily="49" charset="-122"/>
              </a:rPr>
              <a:t>   </a:t>
            </a:r>
            <a:endParaRPr lang="zh-CN" altLang="en-US" sz="3200" dirty="0">
              <a:solidFill>
                <a:srgbClr val="FF33CC"/>
              </a:solidFill>
              <a:latin typeface="隶书" panose="02010509060101010101" pitchFamily="49" charset="-122"/>
              <a:ea typeface="隶书" panose="02010509060101010101" pitchFamily="49" charset="-122"/>
            </a:endParaRPr>
          </a:p>
        </p:txBody>
      </p:sp>
      <p:cxnSp>
        <p:nvCxnSpPr>
          <p:cNvPr id="19459" name="AutoShape 3"/>
          <p:cNvCxnSpPr/>
          <p:nvPr/>
        </p:nvCxnSpPr>
        <p:spPr>
          <a:xfrm>
            <a:off x="684213" y="1125538"/>
            <a:ext cx="7956550" cy="0"/>
          </a:xfrm>
          <a:prstGeom prst="straightConnector1">
            <a:avLst/>
          </a:prstGeom>
          <a:ln w="34925" cap="flat" cmpd="sng">
            <a:solidFill>
              <a:srgbClr val="008000"/>
            </a:solidFill>
            <a:prstDash val="solid"/>
            <a:headEnd type="none" w="med" len="med"/>
            <a:tailEnd type="none" w="med" len="med"/>
          </a:ln>
        </p:spPr>
      </p:cxnSp>
      <p:sp>
        <p:nvSpPr>
          <p:cNvPr id="19460" name="Rectangle 4"/>
          <p:cNvSpPr/>
          <p:nvPr/>
        </p:nvSpPr>
        <p:spPr>
          <a:xfrm>
            <a:off x="971550" y="404813"/>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482" name="AutoShape 3"/>
          <p:cNvCxnSpPr/>
          <p:nvPr/>
        </p:nvCxnSpPr>
        <p:spPr>
          <a:xfrm>
            <a:off x="827088" y="1196975"/>
            <a:ext cx="7956550" cy="0"/>
          </a:xfrm>
          <a:prstGeom prst="straightConnector1">
            <a:avLst/>
          </a:prstGeom>
          <a:ln w="34925" cap="flat" cmpd="sng">
            <a:solidFill>
              <a:srgbClr val="008000"/>
            </a:solidFill>
            <a:prstDash val="solid"/>
            <a:headEnd type="none" w="med" len="med"/>
            <a:tailEnd type="none" w="med" len="med"/>
          </a:ln>
        </p:spPr>
      </p:cxnSp>
      <p:sp>
        <p:nvSpPr>
          <p:cNvPr id="20483" name="Rectangle 4"/>
          <p:cNvSpPr/>
          <p:nvPr/>
        </p:nvSpPr>
        <p:spPr>
          <a:xfrm>
            <a:off x="1042988" y="1628775"/>
            <a:ext cx="7777162" cy="4473575"/>
          </a:xfrm>
          <a:prstGeom prst="rect">
            <a:avLst/>
          </a:prstGeom>
          <a:noFill/>
          <a:ln w="9525">
            <a:noFill/>
          </a:ln>
        </p:spPr>
        <p:txBody>
          <a:bodyPr>
            <a:spAutoFit/>
          </a:bodyPr>
          <a:lstStyle/>
          <a:p>
            <a:pPr algn="l"/>
            <a:r>
              <a:rPr lang="en-US" altLang="zh-CN" sz="2400" b="1" dirty="0">
                <a:solidFill>
                  <a:schemeClr val="accent1"/>
                </a:solidFill>
                <a:latin typeface="Times New Roman" panose="02020603050405020304" pitchFamily="18" charset="0"/>
              </a:rPr>
              <a:t>08 </a:t>
            </a:r>
            <a:r>
              <a:rPr lang="zh-CN" altLang="en-US" sz="2400" b="1" dirty="0">
                <a:solidFill>
                  <a:schemeClr val="accent1"/>
                </a:solidFill>
                <a:latin typeface="Times New Roman" panose="02020603050405020304" pitchFamily="18" charset="0"/>
              </a:rPr>
              <a:t>建筑业总产值：</a:t>
            </a:r>
            <a:r>
              <a:rPr lang="zh-CN" altLang="en-US" sz="2400" b="1" dirty="0">
                <a:solidFill>
                  <a:srgbClr val="008080"/>
                </a:solidFill>
                <a:latin typeface="Times New Roman" panose="02020603050405020304" pitchFamily="18" charset="0"/>
              </a:rPr>
              <a:t>建筑业总产值是以货币表现的建筑业企业在一定时期内生产的建筑业产品和服务的总和。建筑业总产值包括建筑工程产值、安装工程产值和其他产值三部分内容。</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劳务分包企业建筑业总产值指劳务分包企业与总承包企业或专业承包企业签定劳务分包合同后，从事建筑安装工程取得的所有劳务收入。 </a:t>
            </a:r>
            <a:endParaRPr lang="zh-CN" altLang="en-US" sz="2400" b="1" dirty="0">
              <a:solidFill>
                <a:srgbClr val="008080"/>
              </a:solidFill>
              <a:latin typeface="Times New Roman" panose="02020603050405020304" pitchFamily="18" charset="0"/>
            </a:endParaRPr>
          </a:p>
          <a:p>
            <a:pPr algn="l"/>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审核要点：建筑业总产值</a:t>
            </a:r>
            <a:r>
              <a:rPr lang="en-US" altLang="zh-CN" sz="2400" b="1" dirty="0">
                <a:solidFill>
                  <a:srgbClr val="008080"/>
                </a:solidFill>
                <a:latin typeface="Times New Roman" panose="02020603050405020304" pitchFamily="18" charset="0"/>
              </a:rPr>
              <a:t>=</a:t>
            </a:r>
            <a:r>
              <a:rPr lang="zh-CN" altLang="en-US" sz="2400" b="1" dirty="0">
                <a:solidFill>
                  <a:srgbClr val="008080"/>
                </a:solidFill>
                <a:latin typeface="Times New Roman" panose="02020603050405020304" pitchFamily="18" charset="0"/>
              </a:rPr>
              <a:t>建筑工程产值</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a:t>
            </a:r>
            <a:r>
              <a:rPr lang="en-US" altLang="zh-CN" sz="2400" b="1" dirty="0">
                <a:solidFill>
                  <a:srgbClr val="008080"/>
                </a:solidFill>
                <a:latin typeface="Times New Roman" panose="02020603050405020304" pitchFamily="18" charset="0"/>
              </a:rPr>
              <a:t>+</a:t>
            </a:r>
            <a:r>
              <a:rPr lang="zh-CN" altLang="en-US" sz="2400" b="1" dirty="0">
                <a:solidFill>
                  <a:srgbClr val="008080"/>
                </a:solidFill>
                <a:latin typeface="Times New Roman" panose="02020603050405020304" pitchFamily="18" charset="0"/>
              </a:rPr>
              <a:t>安装工程产值</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a:t>
            </a:r>
            <a:r>
              <a:rPr lang="en-US" altLang="zh-CN" sz="2400" b="1" dirty="0">
                <a:solidFill>
                  <a:srgbClr val="008080"/>
                </a:solidFill>
                <a:latin typeface="Times New Roman" panose="02020603050405020304" pitchFamily="18" charset="0"/>
              </a:rPr>
              <a:t>+</a:t>
            </a:r>
            <a:r>
              <a:rPr lang="zh-CN" altLang="en-US" sz="2400" b="1" dirty="0">
                <a:solidFill>
                  <a:srgbClr val="008080"/>
                </a:solidFill>
                <a:latin typeface="Times New Roman" panose="02020603050405020304" pitchFamily="18" charset="0"/>
              </a:rPr>
              <a:t>其他产值</a:t>
            </a:r>
            <a:endParaRPr lang="zh-CN" altLang="en-US" sz="2400" b="1" dirty="0">
              <a:solidFill>
                <a:srgbClr val="008080"/>
              </a:solidFill>
              <a:latin typeface="Times New Roman" panose="02020603050405020304" pitchFamily="18" charset="0"/>
            </a:endParaRPr>
          </a:p>
          <a:p>
            <a:pPr algn="l"/>
            <a:endParaRPr lang="en-US" altLang="zh-CN" sz="2400" b="1" dirty="0">
              <a:solidFill>
                <a:srgbClr val="008080"/>
              </a:solidFill>
              <a:latin typeface="Times New Roman" panose="02020603050405020304" pitchFamily="18" charset="0"/>
            </a:endParaRPr>
          </a:p>
        </p:txBody>
      </p:sp>
      <p:sp>
        <p:nvSpPr>
          <p:cNvPr id="20484" name="Rectangle 6"/>
          <p:cNvSpPr/>
          <p:nvPr/>
        </p:nvSpPr>
        <p:spPr>
          <a:xfrm>
            <a:off x="1258888" y="404813"/>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p:nvPr/>
        </p:nvSpPr>
        <p:spPr>
          <a:xfrm>
            <a:off x="900113" y="981075"/>
            <a:ext cx="7605712" cy="762000"/>
          </a:xfrm>
          <a:prstGeom prst="rect">
            <a:avLst/>
          </a:prstGeom>
          <a:noFill/>
          <a:ln w="9525">
            <a:noFill/>
          </a:ln>
        </p:spPr>
        <p:txBody>
          <a:bodyPr>
            <a:spAutoFit/>
          </a:bodyPr>
          <a:lstStyle/>
          <a:p>
            <a:r>
              <a:rPr lang="zh-CN" altLang="en-US" sz="4400" dirty="0">
                <a:solidFill>
                  <a:srgbClr val="008080"/>
                </a:solidFill>
                <a:latin typeface="黑体" panose="02010609060101010101" pitchFamily="49" charset="-122"/>
                <a:ea typeface="黑体" panose="02010609060101010101" pitchFamily="49" charset="-122"/>
              </a:rPr>
              <a:t>主  要  内  容</a:t>
            </a:r>
            <a:endParaRPr lang="zh-CN" altLang="en-US" sz="4400" dirty="0">
              <a:solidFill>
                <a:srgbClr val="008080"/>
              </a:solidFill>
              <a:latin typeface="黑体" panose="02010609060101010101" pitchFamily="49" charset="-122"/>
              <a:ea typeface="黑体" panose="02010609060101010101" pitchFamily="49" charset="-122"/>
            </a:endParaRPr>
          </a:p>
        </p:txBody>
      </p:sp>
      <p:sp>
        <p:nvSpPr>
          <p:cNvPr id="3075" name="Rectangle 3"/>
          <p:cNvSpPr/>
          <p:nvPr/>
        </p:nvSpPr>
        <p:spPr>
          <a:xfrm>
            <a:off x="971550" y="2708275"/>
            <a:ext cx="7705725" cy="1066800"/>
          </a:xfrm>
          <a:prstGeom prst="rect">
            <a:avLst/>
          </a:prstGeom>
          <a:noFill/>
          <a:ln w="9525">
            <a:noFill/>
          </a:ln>
        </p:spPr>
        <p:txBody>
          <a:bodyPr>
            <a:spAutoFit/>
          </a:bodyPr>
          <a:lstStyle/>
          <a:p>
            <a:pPr algn="l"/>
            <a:r>
              <a:rPr lang="zh-CN" altLang="en-US" sz="3200" b="1" dirty="0">
                <a:solidFill>
                  <a:srgbClr val="008080"/>
                </a:solidFill>
                <a:latin typeface="宋体" panose="02010600030101010101" pitchFamily="2" charset="-122"/>
              </a:rPr>
              <a:t>一、年报及定报主要报表</a:t>
            </a:r>
            <a:endParaRPr lang="zh-CN" altLang="en-US" sz="3200" b="1" dirty="0">
              <a:solidFill>
                <a:srgbClr val="008080"/>
              </a:solidFill>
              <a:latin typeface="宋体" panose="02010600030101010101" pitchFamily="2" charset="-122"/>
            </a:endParaRPr>
          </a:p>
          <a:p>
            <a:pPr algn="l"/>
            <a:r>
              <a:rPr lang="zh-CN" altLang="en-US" sz="3200" b="1" dirty="0">
                <a:solidFill>
                  <a:srgbClr val="008080"/>
                </a:solidFill>
                <a:latin typeface="宋体" panose="02010600030101010101" pitchFamily="2" charset="-122"/>
              </a:rPr>
              <a:t>二、建筑业主要指标数据填报及审核要点</a:t>
            </a:r>
            <a:endParaRPr lang="zh-CN" altLang="en-US" sz="3200" b="1" dirty="0">
              <a:solidFill>
                <a:srgbClr val="008080"/>
              </a:solidFill>
              <a:latin typeface="宋体" panose="02010600030101010101" pitchFamily="2" charset="-122"/>
            </a:endParaRPr>
          </a:p>
        </p:txBody>
      </p:sp>
      <p:sp>
        <p:nvSpPr>
          <p:cNvPr id="3076" name="Line 2"/>
          <p:cNvSpPr/>
          <p:nvPr/>
        </p:nvSpPr>
        <p:spPr>
          <a:xfrm>
            <a:off x="1547813" y="1916113"/>
            <a:ext cx="6337300" cy="0"/>
          </a:xfrm>
          <a:prstGeom prst="line">
            <a:avLst/>
          </a:prstGeom>
          <a:ln w="38100" cap="flat" cmpd="sng">
            <a:solidFill>
              <a:srgbClr val="339966"/>
            </a:solidFill>
            <a:prstDash val="solid"/>
            <a:headEnd type="none" w="med" len="med"/>
            <a:tailEnd type="none" w="med" len="med"/>
          </a:ln>
        </p:spPr>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506" name="AutoShape 3"/>
          <p:cNvCxnSpPr/>
          <p:nvPr/>
        </p:nvCxnSpPr>
        <p:spPr>
          <a:xfrm>
            <a:off x="684213" y="1052513"/>
            <a:ext cx="7956550" cy="0"/>
          </a:xfrm>
          <a:prstGeom prst="straightConnector1">
            <a:avLst/>
          </a:prstGeom>
          <a:ln w="34925" cap="flat" cmpd="sng">
            <a:solidFill>
              <a:srgbClr val="008000"/>
            </a:solidFill>
            <a:prstDash val="solid"/>
            <a:headEnd type="none" w="med" len="med"/>
            <a:tailEnd type="none" w="med" len="med"/>
          </a:ln>
        </p:spPr>
      </p:cxnSp>
      <p:sp>
        <p:nvSpPr>
          <p:cNvPr id="21507" name="Rectangle 4"/>
          <p:cNvSpPr/>
          <p:nvPr/>
        </p:nvSpPr>
        <p:spPr>
          <a:xfrm>
            <a:off x="755650" y="1340768"/>
            <a:ext cx="8280400" cy="2308324"/>
          </a:xfrm>
          <a:prstGeom prst="rect">
            <a:avLst/>
          </a:prstGeom>
          <a:noFill/>
          <a:ln w="9525">
            <a:noFill/>
          </a:ln>
        </p:spPr>
        <p:txBody>
          <a:bodyPr>
            <a:spAutoFit/>
          </a:bodyPr>
          <a:lstStyle/>
          <a:p>
            <a:pPr algn="l"/>
            <a:r>
              <a:rPr lang="zh-CN" altLang="en-US" sz="2400" b="1" dirty="0">
                <a:solidFill>
                  <a:srgbClr val="008080"/>
                </a:solidFill>
                <a:latin typeface="Times New Roman" panose="02020603050405020304" pitchFamily="18" charset="0"/>
              </a:rPr>
              <a:t>没有施工合同管理台账的企业，该指标要通过计算后填报。</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具体计算方法：</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工料单价法</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a:t>
            </a:r>
            <a:r>
              <a:rPr lang="zh-CN" altLang="en-US" sz="2400" b="1" dirty="0" smtClean="0">
                <a:solidFill>
                  <a:srgbClr val="008080"/>
                </a:solidFill>
                <a:latin typeface="Times New Roman" panose="02020603050405020304" pitchFamily="18" charset="0"/>
              </a:rPr>
              <a:t>部位</a:t>
            </a:r>
            <a:r>
              <a:rPr lang="zh-CN" altLang="en-US" sz="2400" b="1" dirty="0">
                <a:solidFill>
                  <a:srgbClr val="008080"/>
                </a:solidFill>
                <a:latin typeface="Times New Roman" panose="02020603050405020304" pitchFamily="18" charset="0"/>
              </a:rPr>
              <a:t>进度法</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工序比重法</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直接费率法</a:t>
            </a:r>
            <a:endParaRPr lang="zh-CN" altLang="en-US" sz="2400" b="1" dirty="0">
              <a:solidFill>
                <a:srgbClr val="008080"/>
              </a:solidFill>
              <a:latin typeface="Times New Roman" panose="02020603050405020304" pitchFamily="18" charset="0"/>
            </a:endParaRPr>
          </a:p>
        </p:txBody>
      </p:sp>
      <p:sp>
        <p:nvSpPr>
          <p:cNvPr id="21508" name="Rectangle 7"/>
          <p:cNvSpPr/>
          <p:nvPr/>
        </p:nvSpPr>
        <p:spPr>
          <a:xfrm>
            <a:off x="1042988" y="4149080"/>
            <a:ext cx="7634287" cy="1552575"/>
          </a:xfrm>
          <a:prstGeom prst="rect">
            <a:avLst/>
          </a:prstGeom>
          <a:noFill/>
          <a:ln w="9525">
            <a:noFill/>
          </a:ln>
        </p:spPr>
        <p:txBody>
          <a:bodyPr>
            <a:spAutoFit/>
          </a:bodyPr>
          <a:lstStyle/>
          <a:p>
            <a:pPr algn="l"/>
            <a:r>
              <a:rPr lang="zh-CN" altLang="en-US" sz="2400" b="1" dirty="0">
                <a:solidFill>
                  <a:srgbClr val="008080"/>
                </a:solidFill>
                <a:latin typeface="Times New Roman" panose="02020603050405020304" pitchFamily="18" charset="0"/>
              </a:rPr>
              <a:t>工料单价法：计算建筑业总产值基本公式如下：</a:t>
            </a:r>
            <a:endParaRPr lang="zh-CN" altLang="en-US" sz="2400" b="1" dirty="0">
              <a:solidFill>
                <a:srgbClr val="008080"/>
              </a:solidFill>
              <a:latin typeface="Times New Roman" panose="02020603050405020304" pitchFamily="18" charset="0"/>
            </a:endParaRPr>
          </a:p>
          <a:p>
            <a:pPr algn="l"/>
            <a:r>
              <a:rPr lang="zh-CN" altLang="en-US" sz="2400" dirty="0">
                <a:solidFill>
                  <a:schemeClr val="bg1"/>
                </a:solidFill>
                <a:latin typeface="Times New Roman" panose="02020603050405020304" pitchFamily="18" charset="0"/>
              </a:rPr>
              <a:t>       </a:t>
            </a:r>
            <a:r>
              <a:rPr lang="zh-CN" altLang="en-US" sz="2400" b="1" dirty="0">
                <a:solidFill>
                  <a:srgbClr val="FF33CC"/>
                </a:solidFill>
                <a:latin typeface="Times New Roman" panose="02020603050405020304" pitchFamily="18" charset="0"/>
              </a:rPr>
              <a:t>报告期建筑业总产值＝∑</a:t>
            </a:r>
            <a:r>
              <a:rPr lang="en-US" altLang="zh-CN" sz="2400" b="1" dirty="0">
                <a:solidFill>
                  <a:srgbClr val="FF33CC"/>
                </a:solidFill>
                <a:latin typeface="Times New Roman" panose="02020603050405020304" pitchFamily="18" charset="0"/>
              </a:rPr>
              <a:t>[(</a:t>
            </a:r>
            <a:r>
              <a:rPr lang="zh-CN" altLang="en-US" sz="2400" b="1" dirty="0">
                <a:solidFill>
                  <a:srgbClr val="FF33CC"/>
                </a:solidFill>
                <a:latin typeface="Times New Roman" panose="02020603050405020304" pitchFamily="18" charset="0"/>
              </a:rPr>
              <a:t>分部分项完成实物工程量</a:t>
            </a:r>
            <a:r>
              <a:rPr lang="en-US" altLang="zh-CN" sz="2400" b="1" dirty="0">
                <a:solidFill>
                  <a:srgbClr val="FF33CC"/>
                </a:solidFill>
                <a:latin typeface="Times New Roman" panose="02020603050405020304" pitchFamily="18" charset="0"/>
              </a:rPr>
              <a:t>×</a:t>
            </a:r>
            <a:r>
              <a:rPr lang="zh-CN" altLang="en-US" sz="2400" b="1" dirty="0">
                <a:solidFill>
                  <a:srgbClr val="FF33CC"/>
                </a:solidFill>
                <a:latin typeface="Times New Roman" panose="02020603050405020304" pitchFamily="18" charset="0"/>
              </a:rPr>
              <a:t>预算单价</a:t>
            </a:r>
            <a:r>
              <a:rPr lang="en-US" altLang="zh-CN" sz="2400" b="1" dirty="0">
                <a:solidFill>
                  <a:srgbClr val="FF33CC"/>
                </a:solidFill>
                <a:latin typeface="Times New Roman" panose="02020603050405020304" pitchFamily="18" charset="0"/>
              </a:rPr>
              <a:t>)×</a:t>
            </a:r>
            <a:r>
              <a:rPr lang="zh-CN" altLang="en-US" sz="2400" b="1" dirty="0">
                <a:solidFill>
                  <a:srgbClr val="FF33CC"/>
                </a:solidFill>
                <a:latin typeface="Times New Roman" panose="02020603050405020304" pitchFamily="18" charset="0"/>
              </a:rPr>
              <a:t>（</a:t>
            </a:r>
            <a:r>
              <a:rPr lang="en-US" altLang="zh-CN" sz="2400" b="1" dirty="0">
                <a:solidFill>
                  <a:srgbClr val="FF33CC"/>
                </a:solidFill>
                <a:latin typeface="Times New Roman" panose="02020603050405020304" pitchFamily="18" charset="0"/>
              </a:rPr>
              <a:t>1+</a:t>
            </a:r>
            <a:r>
              <a:rPr lang="zh-CN" altLang="en-US" sz="2400" b="1" dirty="0">
                <a:solidFill>
                  <a:srgbClr val="FF33CC"/>
                </a:solidFill>
                <a:latin typeface="Times New Roman" panose="02020603050405020304" pitchFamily="18" charset="0"/>
              </a:rPr>
              <a:t>间接费率）</a:t>
            </a:r>
            <a:r>
              <a:rPr lang="en-US" altLang="zh-CN" sz="2400" b="1" dirty="0">
                <a:solidFill>
                  <a:srgbClr val="FF33CC"/>
                </a:solidFill>
                <a:latin typeface="Times New Roman" panose="02020603050405020304" pitchFamily="18" charset="0"/>
              </a:rPr>
              <a:t>]×</a:t>
            </a:r>
            <a:r>
              <a:rPr lang="zh-CN" altLang="en-US" sz="2400" b="1" dirty="0">
                <a:solidFill>
                  <a:srgbClr val="FF33CC"/>
                </a:solidFill>
                <a:latin typeface="Times New Roman" panose="02020603050405020304" pitchFamily="18" charset="0"/>
              </a:rPr>
              <a:t>（</a:t>
            </a:r>
            <a:r>
              <a:rPr lang="en-US" altLang="zh-CN" sz="2400" b="1" dirty="0">
                <a:solidFill>
                  <a:srgbClr val="FF33CC"/>
                </a:solidFill>
                <a:latin typeface="Times New Roman" panose="02020603050405020304" pitchFamily="18" charset="0"/>
              </a:rPr>
              <a:t>1+</a:t>
            </a:r>
            <a:r>
              <a:rPr lang="zh-CN" altLang="en-US" sz="2400" b="1" dirty="0">
                <a:solidFill>
                  <a:srgbClr val="FF33CC"/>
                </a:solidFill>
                <a:latin typeface="Times New Roman" panose="02020603050405020304" pitchFamily="18" charset="0"/>
              </a:rPr>
              <a:t>利润率）</a:t>
            </a:r>
            <a:r>
              <a:rPr lang="en-US" altLang="zh-CN" sz="2400" b="1" dirty="0">
                <a:solidFill>
                  <a:srgbClr val="FF33CC"/>
                </a:solidFill>
                <a:latin typeface="Times New Roman" panose="02020603050405020304" pitchFamily="18" charset="0"/>
              </a:rPr>
              <a:t>×</a:t>
            </a:r>
            <a:r>
              <a:rPr lang="zh-CN" altLang="en-US" sz="2400" b="1" dirty="0">
                <a:solidFill>
                  <a:srgbClr val="FF33CC"/>
                </a:solidFill>
                <a:latin typeface="Times New Roman" panose="02020603050405020304" pitchFamily="18" charset="0"/>
              </a:rPr>
              <a:t>（</a:t>
            </a:r>
            <a:r>
              <a:rPr lang="en-US" altLang="zh-CN" sz="2400" b="1" dirty="0">
                <a:solidFill>
                  <a:srgbClr val="FF33CC"/>
                </a:solidFill>
                <a:latin typeface="Times New Roman" panose="02020603050405020304" pitchFamily="18" charset="0"/>
              </a:rPr>
              <a:t>1+</a:t>
            </a:r>
            <a:r>
              <a:rPr lang="zh-CN" altLang="en-US" sz="2400" b="1" dirty="0">
                <a:solidFill>
                  <a:srgbClr val="FF33CC"/>
                </a:solidFill>
                <a:latin typeface="Times New Roman" panose="02020603050405020304" pitchFamily="18" charset="0"/>
              </a:rPr>
              <a:t>税率）</a:t>
            </a:r>
            <a:endParaRPr lang="zh-CN" altLang="en-US" sz="2400" b="1" dirty="0">
              <a:solidFill>
                <a:srgbClr val="FF33CC"/>
              </a:solidFill>
              <a:latin typeface="Times New Roman" panose="02020603050405020304" pitchFamily="18" charset="0"/>
            </a:endParaRPr>
          </a:p>
        </p:txBody>
      </p:sp>
      <p:sp>
        <p:nvSpPr>
          <p:cNvPr id="21509" name="Rectangle 9"/>
          <p:cNvSpPr/>
          <p:nvPr/>
        </p:nvSpPr>
        <p:spPr>
          <a:xfrm>
            <a:off x="1258888" y="115888"/>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530" name="AutoShape 3"/>
          <p:cNvCxnSpPr/>
          <p:nvPr/>
        </p:nvCxnSpPr>
        <p:spPr>
          <a:xfrm>
            <a:off x="827088" y="1052513"/>
            <a:ext cx="7956550" cy="0"/>
          </a:xfrm>
          <a:prstGeom prst="straightConnector1">
            <a:avLst/>
          </a:prstGeom>
          <a:ln w="34925" cap="flat" cmpd="sng">
            <a:solidFill>
              <a:srgbClr val="008000"/>
            </a:solidFill>
            <a:prstDash val="solid"/>
            <a:headEnd type="none" w="med" len="med"/>
            <a:tailEnd type="none" w="med" len="med"/>
          </a:ln>
        </p:spPr>
      </p:cxnSp>
      <p:sp>
        <p:nvSpPr>
          <p:cNvPr id="22531" name="Rectangle 4"/>
          <p:cNvSpPr/>
          <p:nvPr/>
        </p:nvSpPr>
        <p:spPr>
          <a:xfrm>
            <a:off x="1187450" y="1268413"/>
            <a:ext cx="7777163" cy="1187450"/>
          </a:xfrm>
          <a:prstGeom prst="rect">
            <a:avLst/>
          </a:prstGeom>
          <a:noFill/>
          <a:ln w="9525">
            <a:noFill/>
          </a:ln>
        </p:spPr>
        <p:txBody>
          <a:bodyPr>
            <a:spAutoFit/>
          </a:bodyPr>
          <a:lstStyle/>
          <a:p>
            <a:pPr algn="l"/>
            <a:r>
              <a:rPr lang="zh-CN" altLang="en-US" sz="2400" b="1" dirty="0">
                <a:solidFill>
                  <a:srgbClr val="008080"/>
                </a:solidFill>
                <a:latin typeface="Times New Roman" panose="02020603050405020304" pitchFamily="18" charset="0"/>
              </a:rPr>
              <a:t>工料单价法：将以实际完成的分部分项工程乘以预算定额单价汇总成直接工程费，再根据一定比率计算间接费、利润和税金，最后计算出建筑业总产值。</a:t>
            </a:r>
            <a:endParaRPr lang="zh-CN" altLang="en-US" sz="2400" b="1" dirty="0">
              <a:solidFill>
                <a:srgbClr val="008080"/>
              </a:solidFill>
              <a:latin typeface="Times New Roman" panose="02020603050405020304" pitchFamily="18" charset="0"/>
            </a:endParaRPr>
          </a:p>
        </p:txBody>
      </p:sp>
      <p:sp>
        <p:nvSpPr>
          <p:cNvPr id="22532" name="Rectangle 5"/>
          <p:cNvSpPr/>
          <p:nvPr/>
        </p:nvSpPr>
        <p:spPr>
          <a:xfrm>
            <a:off x="1331913" y="2565400"/>
            <a:ext cx="7056437" cy="641350"/>
          </a:xfrm>
          <a:prstGeom prst="rect">
            <a:avLst/>
          </a:prstGeom>
          <a:noFill/>
          <a:ln w="9525">
            <a:noFill/>
          </a:ln>
        </p:spPr>
        <p:txBody>
          <a:bodyPr>
            <a:spAutoFit/>
          </a:bodyPr>
          <a:lstStyle/>
          <a:p>
            <a:pPr algn="l"/>
            <a:r>
              <a:rPr lang="zh-CN" altLang="en-US" sz="1800" b="1" dirty="0">
                <a:solidFill>
                  <a:srgbClr val="008080"/>
                </a:solidFill>
                <a:latin typeface="Times New Roman" panose="02020603050405020304" pitchFamily="18" charset="0"/>
              </a:rPr>
              <a:t>例如</a:t>
            </a:r>
            <a:r>
              <a:rPr lang="en-US" altLang="zh-CN" sz="1800" b="1" dirty="0">
                <a:solidFill>
                  <a:srgbClr val="008080"/>
                </a:solidFill>
                <a:latin typeface="Times New Roman" panose="02020603050405020304" pitchFamily="18" charset="0"/>
                <a:sym typeface="Wingdings" panose="05000000000000000000" pitchFamily="2" charset="2"/>
              </a:rPr>
              <a:t>:××</a:t>
            </a:r>
            <a:r>
              <a:rPr lang="zh-CN" altLang="en-US" sz="1800" b="1" dirty="0">
                <a:solidFill>
                  <a:srgbClr val="008080"/>
                </a:solidFill>
                <a:latin typeface="Times New Roman" panose="02020603050405020304" pitchFamily="18" charset="0"/>
                <a:sym typeface="Wingdings" panose="05000000000000000000" pitchFamily="2" charset="2"/>
              </a:rPr>
              <a:t>学校教学楼工程</a:t>
            </a:r>
            <a:r>
              <a:rPr lang="en-US" altLang="zh-CN" sz="1800" b="1" dirty="0">
                <a:solidFill>
                  <a:srgbClr val="008080"/>
                </a:solidFill>
                <a:latin typeface="Times New Roman" panose="02020603050405020304" pitchFamily="18" charset="0"/>
                <a:sym typeface="Wingdings" panose="05000000000000000000" pitchFamily="2" charset="2"/>
              </a:rPr>
              <a:t>,2011</a:t>
            </a:r>
            <a:r>
              <a:rPr lang="zh-CN" altLang="en-US" sz="1800" b="1" dirty="0">
                <a:solidFill>
                  <a:srgbClr val="008080"/>
                </a:solidFill>
                <a:latin typeface="Times New Roman" panose="02020603050405020304" pitchFamily="18" charset="0"/>
                <a:sym typeface="Wingdings" panose="05000000000000000000" pitchFamily="2" charset="2"/>
              </a:rPr>
              <a:t>年</a:t>
            </a:r>
            <a:r>
              <a:rPr lang="en-US" altLang="zh-CN" sz="1800" b="1" dirty="0">
                <a:solidFill>
                  <a:srgbClr val="008080"/>
                </a:solidFill>
                <a:latin typeface="Times New Roman" panose="02020603050405020304" pitchFamily="18" charset="0"/>
                <a:sym typeface="Wingdings" panose="05000000000000000000" pitchFamily="2" charset="2"/>
              </a:rPr>
              <a:t>1-3</a:t>
            </a:r>
            <a:r>
              <a:rPr lang="zh-CN" altLang="en-US" sz="1800" b="1" dirty="0">
                <a:solidFill>
                  <a:srgbClr val="008080"/>
                </a:solidFill>
                <a:latin typeface="Times New Roman" panose="02020603050405020304" pitchFamily="18" charset="0"/>
                <a:sym typeface="Wingdings" panose="05000000000000000000" pitchFamily="2" charset="2"/>
              </a:rPr>
              <a:t>月份实际完成的工程部位是基础土方完工；基础、地下室现浇混凝土已完工。（详下表）</a:t>
            </a:r>
            <a:endParaRPr lang="zh-CN" altLang="en-US" sz="1800" b="1" dirty="0">
              <a:solidFill>
                <a:srgbClr val="008080"/>
              </a:solidFill>
              <a:latin typeface="Times New Roman" panose="02020603050405020304" pitchFamily="18" charset="0"/>
              <a:sym typeface="Wingdings" panose="05000000000000000000" pitchFamily="2" charset="2"/>
            </a:endParaRPr>
          </a:p>
        </p:txBody>
      </p:sp>
      <p:pic>
        <p:nvPicPr>
          <p:cNvPr id="22533" name="Picture 6"/>
          <p:cNvPicPr>
            <a:picLocks noChangeAspect="1"/>
          </p:cNvPicPr>
          <p:nvPr/>
        </p:nvPicPr>
        <p:blipFill>
          <a:blip r:embed="rId1"/>
          <a:srcRect l="19713" t="19490" r="20488" b="20474"/>
          <a:stretch>
            <a:fillRect/>
          </a:stretch>
        </p:blipFill>
        <p:spPr>
          <a:xfrm>
            <a:off x="1257300" y="3357563"/>
            <a:ext cx="7272338" cy="3168650"/>
          </a:xfrm>
          <a:prstGeom prst="rect">
            <a:avLst/>
          </a:prstGeom>
          <a:noFill/>
          <a:ln w="22225" cap="flat" cmpd="sng">
            <a:solidFill>
              <a:srgbClr val="FF0000"/>
            </a:solidFill>
            <a:prstDash val="solid"/>
            <a:miter/>
            <a:headEnd type="none" w="med" len="med"/>
            <a:tailEnd type="none" w="med" len="med"/>
          </a:ln>
        </p:spPr>
      </p:pic>
      <p:sp>
        <p:nvSpPr>
          <p:cNvPr id="22534" name="Rectangle 8"/>
          <p:cNvSpPr/>
          <p:nvPr/>
        </p:nvSpPr>
        <p:spPr>
          <a:xfrm>
            <a:off x="1258888" y="260350"/>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p:nvPr/>
        </p:nvSpPr>
        <p:spPr>
          <a:xfrm flipV="1">
            <a:off x="1116013" y="5227638"/>
            <a:ext cx="7780337" cy="579437"/>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endParaRPr lang="en-US" altLang="zh-CN" sz="3200" dirty="0">
              <a:solidFill>
                <a:schemeClr val="bg1"/>
              </a:solidFill>
              <a:latin typeface="隶书" panose="02010509060101010101" pitchFamily="49" charset="-122"/>
              <a:ea typeface="隶书" panose="02010509060101010101" pitchFamily="49" charset="-122"/>
              <a:sym typeface="Wingdings" panose="05000000000000000000" pitchFamily="2" charset="2"/>
            </a:endParaRPr>
          </a:p>
        </p:txBody>
      </p:sp>
      <p:sp>
        <p:nvSpPr>
          <p:cNvPr id="23555" name="Rectangle 7"/>
          <p:cNvSpPr/>
          <p:nvPr/>
        </p:nvSpPr>
        <p:spPr>
          <a:xfrm rot="-10800000" flipV="1">
            <a:off x="1258888" y="5084763"/>
            <a:ext cx="7488237" cy="1187450"/>
          </a:xfrm>
          <a:prstGeom prst="rect">
            <a:avLst/>
          </a:prstGeom>
          <a:noFill/>
          <a:ln w="9525">
            <a:noFill/>
          </a:ln>
        </p:spPr>
        <p:txBody>
          <a:bodyPr anchor="ctr">
            <a:spAutoFit/>
          </a:bodyPr>
          <a:lstStyle/>
          <a:p>
            <a:pPr algn="l"/>
            <a:r>
              <a:rPr lang="en-US" altLang="zh-CN" sz="2400" b="1" dirty="0">
                <a:solidFill>
                  <a:srgbClr val="008080"/>
                </a:solidFill>
                <a:latin typeface="隶书" panose="02010509060101010101" pitchFamily="49" charset="-122"/>
                <a:ea typeface="隶书" panose="02010509060101010101" pitchFamily="49" charset="-122"/>
              </a:rPr>
              <a:t>3</a:t>
            </a:r>
            <a:r>
              <a:rPr lang="zh-CN" altLang="en-US" sz="2400" b="1" dirty="0">
                <a:solidFill>
                  <a:srgbClr val="008080"/>
                </a:solidFill>
                <a:latin typeface="隶书" panose="02010509060101010101" pitchFamily="49" charset="-122"/>
                <a:ea typeface="隶书" panose="02010509060101010101" pitchFamily="49" charset="-122"/>
              </a:rPr>
              <a:t>．该工程</a:t>
            </a:r>
            <a:r>
              <a:rPr lang="en-US" altLang="zh-CN" sz="2400" b="1" dirty="0">
                <a:solidFill>
                  <a:srgbClr val="008080"/>
                </a:solidFill>
                <a:latin typeface="隶书" panose="02010509060101010101" pitchFamily="49" charset="-122"/>
                <a:ea typeface="隶书" panose="02010509060101010101" pitchFamily="49" charset="-122"/>
              </a:rPr>
              <a:t>2011</a:t>
            </a:r>
            <a:r>
              <a:rPr lang="zh-CN" altLang="en-US" sz="2400" b="1" dirty="0">
                <a:solidFill>
                  <a:srgbClr val="008080"/>
                </a:solidFill>
                <a:latin typeface="隶书" panose="02010509060101010101" pitchFamily="49" charset="-122"/>
                <a:ea typeface="隶书" panose="02010509060101010101" pitchFamily="49" charset="-122"/>
              </a:rPr>
              <a:t>年</a:t>
            </a:r>
            <a:r>
              <a:rPr lang="en-US" altLang="zh-CN" sz="2400" b="1" dirty="0">
                <a:solidFill>
                  <a:srgbClr val="008080"/>
                </a:solidFill>
                <a:latin typeface="隶书" panose="02010509060101010101" pitchFamily="49" charset="-122"/>
                <a:ea typeface="隶书" panose="02010509060101010101" pitchFamily="49" charset="-122"/>
              </a:rPr>
              <a:t>1</a:t>
            </a:r>
            <a:r>
              <a:rPr lang="zh-CN" altLang="en-US" sz="2400" b="1" dirty="0">
                <a:solidFill>
                  <a:srgbClr val="008080"/>
                </a:solidFill>
                <a:latin typeface="隶书" panose="02010509060101010101" pitchFamily="49" charset="-122"/>
                <a:ea typeface="隶书" panose="02010509060101010101" pitchFamily="49" charset="-122"/>
              </a:rPr>
              <a:t>季度实际完成的建筑业总产值为</a:t>
            </a:r>
            <a:r>
              <a:rPr lang="en-US" altLang="zh-CN" sz="2400" b="1" dirty="0">
                <a:solidFill>
                  <a:srgbClr val="008080"/>
                </a:solidFill>
                <a:latin typeface="隶书" panose="02010509060101010101" pitchFamily="49" charset="-122"/>
                <a:ea typeface="隶书" panose="02010509060101010101" pitchFamily="49" charset="-122"/>
              </a:rPr>
              <a:t>220.18</a:t>
            </a:r>
            <a:r>
              <a:rPr lang="zh-CN" altLang="en-US" sz="2400" b="1" dirty="0">
                <a:solidFill>
                  <a:srgbClr val="008080"/>
                </a:solidFill>
                <a:latin typeface="隶书" panose="02010509060101010101" pitchFamily="49" charset="-122"/>
                <a:ea typeface="隶书" panose="02010509060101010101" pitchFamily="49" charset="-122"/>
              </a:rPr>
              <a:t>万元 </a:t>
            </a:r>
            <a:endParaRPr lang="zh-CN" altLang="en-US" sz="2400" b="1" dirty="0">
              <a:solidFill>
                <a:srgbClr val="008080"/>
              </a:solidFill>
              <a:latin typeface="隶书" panose="02010509060101010101" pitchFamily="49" charset="-122"/>
              <a:ea typeface="隶书" panose="02010509060101010101" pitchFamily="49" charset="-122"/>
            </a:endParaRPr>
          </a:p>
          <a:p>
            <a:pPr algn="l"/>
            <a:r>
              <a:rPr lang="zh-CN" altLang="en-US" sz="2400" b="1" dirty="0">
                <a:solidFill>
                  <a:schemeClr val="bg1"/>
                </a:solidFill>
                <a:latin typeface="隶书" panose="02010509060101010101" pitchFamily="49" charset="-122"/>
                <a:ea typeface="隶书" panose="02010509060101010101" pitchFamily="49" charset="-122"/>
              </a:rPr>
              <a:t>   </a:t>
            </a:r>
            <a:r>
              <a:rPr lang="zh-CN" altLang="en-US" sz="2400" b="1" dirty="0">
                <a:solidFill>
                  <a:srgbClr val="00FF00"/>
                </a:solidFill>
                <a:latin typeface="隶书" panose="02010509060101010101" pitchFamily="49" charset="-122"/>
                <a:ea typeface="隶书" panose="02010509060101010101" pitchFamily="49" charset="-122"/>
              </a:rPr>
              <a:t>实际填写</a:t>
            </a:r>
            <a:r>
              <a:rPr lang="en-US" altLang="zh-CN" sz="2400" b="1" dirty="0">
                <a:solidFill>
                  <a:srgbClr val="00FF00"/>
                </a:solidFill>
                <a:latin typeface="隶书" panose="02010509060101010101" pitchFamily="49" charset="-122"/>
                <a:ea typeface="隶书" panose="02010509060101010101" pitchFamily="49" charset="-122"/>
              </a:rPr>
              <a:t>=220.18×10=2202(</a:t>
            </a:r>
            <a:r>
              <a:rPr lang="zh-CN" altLang="en-US" sz="2400" b="1" dirty="0">
                <a:solidFill>
                  <a:srgbClr val="00FF00"/>
                </a:solidFill>
                <a:latin typeface="隶书" panose="02010509060101010101" pitchFamily="49" charset="-122"/>
                <a:ea typeface="隶书" panose="02010509060101010101" pitchFamily="49" charset="-122"/>
              </a:rPr>
              <a:t>千元</a:t>
            </a:r>
            <a:r>
              <a:rPr lang="en-US" altLang="zh-CN" sz="2400" b="1" dirty="0">
                <a:solidFill>
                  <a:srgbClr val="00FF00"/>
                </a:solidFill>
                <a:latin typeface="隶书" panose="02010509060101010101" pitchFamily="49" charset="-122"/>
                <a:ea typeface="隶书" panose="02010509060101010101" pitchFamily="49" charset="-122"/>
              </a:rPr>
              <a:t>)</a:t>
            </a:r>
            <a:endParaRPr lang="en-US" altLang="zh-CN" sz="2400" b="1" dirty="0">
              <a:solidFill>
                <a:srgbClr val="00FF00"/>
              </a:solidFill>
              <a:latin typeface="隶书" panose="02010509060101010101" pitchFamily="49" charset="-122"/>
              <a:ea typeface="隶书" panose="02010509060101010101" pitchFamily="49" charset="-122"/>
            </a:endParaRPr>
          </a:p>
        </p:txBody>
      </p:sp>
      <p:graphicFrame>
        <p:nvGraphicFramePr>
          <p:cNvPr id="953742" name="Group 398"/>
          <p:cNvGraphicFramePr>
            <a:graphicFrameLocks noGrp="1"/>
          </p:cNvGraphicFramePr>
          <p:nvPr/>
        </p:nvGraphicFramePr>
        <p:xfrm>
          <a:off x="1258888" y="1196975"/>
          <a:ext cx="6743700" cy="3857625"/>
        </p:xfrm>
        <a:graphic>
          <a:graphicData uri="http://schemas.openxmlformats.org/drawingml/2006/table">
            <a:tbl>
              <a:tblPr/>
              <a:tblGrid>
                <a:gridCol w="717550"/>
                <a:gridCol w="1962150"/>
                <a:gridCol w="2438400"/>
                <a:gridCol w="1625600"/>
              </a:tblGrid>
              <a:tr h="504825">
                <a:tc gridSpan="2">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2.</a:t>
                      </a: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编制取费计算表：</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28575"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28575"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hMerge="1">
                  <a:tcPr/>
                </a:tc>
                <a:tc>
                  <a:txBody>
                    <a:bodyPr/>
                    <a:lstStyle/>
                    <a:p>
                      <a:pPr marL="0" marR="0" lvl="0" indent="0" algn="l" defTabSz="457200" rtl="0" eaLnBrk="1" fontAlgn="base" latinLnBrk="0" hangingPunct="1">
                        <a:lnSpc>
                          <a:spcPct val="100000"/>
                        </a:lnSpc>
                        <a:spcBef>
                          <a:spcPts val="1000"/>
                        </a:spcBef>
                        <a:spcAft>
                          <a:spcPct val="0"/>
                        </a:spcAft>
                        <a:buClr>
                          <a:schemeClr val="accent1"/>
                        </a:buClr>
                        <a:buSzTx/>
                        <a:buFont typeface="Wingdings 3" panose="05040102010807070707" pitchFamily="18" charset="2"/>
                        <a:buNone/>
                      </a:pPr>
                      <a:endParaRPr kumimoji="0" lang="zh-CN"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28575"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ts val="1000"/>
                        </a:spcBef>
                        <a:spcAft>
                          <a:spcPct val="0"/>
                        </a:spcAft>
                        <a:buClr>
                          <a:schemeClr val="accent1"/>
                        </a:buClr>
                        <a:buSzTx/>
                        <a:buFont typeface="Wingdings 3" panose="05040102010807070707" pitchFamily="18" charset="2"/>
                        <a:buNone/>
                      </a:pPr>
                      <a:endParaRPr kumimoji="0" lang="zh-CN"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28575" cap="flat" cmpd="sng" algn="ctr">
                      <a:solidFill>
                        <a:srgbClr val="FF33CC"/>
                      </a:solidFill>
                      <a:prstDash val="solid"/>
                      <a:round/>
                      <a:headEnd type="none" w="med" len="med"/>
                      <a:tailEnd type="none" w="med" len="med"/>
                    </a:lnR>
                    <a:lnT w="28575"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r>
              <a:tr h="304800">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序号</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28575"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费用项目</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计算方法</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金额（元）</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28575"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r>
              <a:tr h="304800">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1</a:t>
                      </a: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28575"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工程直接费</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　</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1809432</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28575"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r>
              <a:tr h="304800">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2</a:t>
                      </a: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28575"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临时设施费</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(1)×2.4%</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43426</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28575"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r>
              <a:tr h="304800">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3</a:t>
                      </a: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28575"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现场经费</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(1)×4%</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72377</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28575"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r>
              <a:tr h="304800">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4</a:t>
                      </a: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28575"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直接费合计</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(1)+(2)+(3)</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1925235</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28575"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r>
              <a:tr h="304800">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5</a:t>
                      </a: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28575"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企业管理费</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(4)×4.5%</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86636</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28575"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r>
              <a:tr h="304800">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6</a:t>
                      </a: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28575"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利润</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(4)+(5)</a:t>
                      </a: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×5%</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100594</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28575"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r>
              <a:tr h="304800">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7</a:t>
                      </a: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28575"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税金</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(4)+(5)+(6)</a:t>
                      </a: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×3.4%</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71824</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28575"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r>
              <a:tr h="304800">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8</a:t>
                      </a: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28575"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工程造价</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(4)+(5)+(6)+(7)</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2184289</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28575"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r>
              <a:tr h="304800">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9</a:t>
                      </a: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28575"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施工人员意外伤害保险</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(8)×0.8%</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17474</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28575"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12700" cap="flat" cmpd="sng" algn="ctr">
                      <a:solidFill>
                        <a:srgbClr val="FF33CC"/>
                      </a:solidFill>
                      <a:prstDash val="solid"/>
                      <a:round/>
                      <a:headEnd type="none" w="med" len="med"/>
                      <a:tailEnd type="none" w="med" len="med"/>
                    </a:lnB>
                    <a:lnTlToBr>
                      <a:noFill/>
                    </a:lnTlToBr>
                    <a:lnBlToTr>
                      <a:noFill/>
                    </a:lnBlToTr>
                    <a:noFill/>
                  </a:tcPr>
                </a:tc>
              </a:tr>
              <a:tr h="304800">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10</a:t>
                      </a: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28575"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28575"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zh-CN" altLang="en-US"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工程总造价</a:t>
                      </a:r>
                      <a:endParaRPr kumimoji="0" lang="zh-CN" altLang="en-US"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28575"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(8)+(9)</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12700"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28575" cap="flat" cmpd="sng" algn="ctr">
                      <a:solidFill>
                        <a:srgbClr val="FF33CC"/>
                      </a:solidFill>
                      <a:prstDash val="solid"/>
                      <a:round/>
                      <a:headEnd type="none" w="med" len="med"/>
                      <a:tailEnd type="none" w="med" len="med"/>
                    </a:lnB>
                    <a:lnTlToBr>
                      <a:noFill/>
                    </a:lnTlToBr>
                    <a:lnBlToTr>
                      <a:noFill/>
                    </a:lnBlToTr>
                    <a:noFill/>
                  </a:tcPr>
                </a:tc>
                <a:tc>
                  <a:txBody>
                    <a:bodyPr/>
                    <a:lstStyle/>
                    <a:p>
                      <a:pPr marL="0" marR="0" lvl="0" indent="0" algn="r" defTabSz="457200" rtl="0" eaLnBrk="1" fontAlgn="b" latinLnBrk="0" hangingPunct="1">
                        <a:lnSpc>
                          <a:spcPct val="100000"/>
                        </a:lnSpc>
                        <a:spcBef>
                          <a:spcPct val="0"/>
                        </a:spcBef>
                        <a:spcAft>
                          <a:spcPct val="0"/>
                        </a:spcAft>
                        <a:buClr>
                          <a:schemeClr val="accent1"/>
                        </a:buClr>
                        <a:buSzTx/>
                        <a:buFont typeface="Wingdings 3" panose="05040102010807070707" pitchFamily="18" charset="2"/>
                        <a:buNone/>
                      </a:pPr>
                      <a:r>
                        <a:rPr kumimoji="0" lang="en-US" altLang="zh-CN" sz="1200" b="1" i="0" u="none" strike="noStrike" cap="none" normalizeH="0" baseline="0" smtClean="0">
                          <a:ln>
                            <a:noFill/>
                          </a:ln>
                          <a:solidFill>
                            <a:srgbClr val="008080"/>
                          </a:solidFill>
                          <a:effectLst/>
                          <a:latin typeface="宋体" panose="02010600030101010101" pitchFamily="2" charset="-122"/>
                          <a:ea typeface="宋体" panose="02010600030101010101" pitchFamily="2" charset="-122"/>
                        </a:rPr>
                        <a:t>2201763</a:t>
                      </a:r>
                      <a:endParaRPr kumimoji="0" lang="en-US" altLang="zh-CN" sz="1200" b="1" i="0" u="none" strike="noStrike" cap="none" normalizeH="0" baseline="0" smtClean="0">
                        <a:ln>
                          <a:noFill/>
                        </a:ln>
                        <a:solidFill>
                          <a:srgbClr val="008080"/>
                        </a:solidFill>
                        <a:effectLst/>
                        <a:latin typeface="Century Gothic" panose="020B0502020202020204" pitchFamily="34" charset="0"/>
                        <a:ea typeface="宋体" panose="02010600030101010101" pitchFamily="2" charset="-122"/>
                      </a:endParaRPr>
                    </a:p>
                  </a:txBody>
                  <a:tcPr anchor="b" horzOverflow="overflow">
                    <a:lnL w="12700" cap="flat" cmpd="sng" algn="ctr">
                      <a:solidFill>
                        <a:srgbClr val="FF33CC"/>
                      </a:solidFill>
                      <a:prstDash val="solid"/>
                      <a:round/>
                      <a:headEnd type="none" w="med" len="med"/>
                      <a:tailEnd type="none" w="med" len="med"/>
                    </a:lnL>
                    <a:lnR w="28575" cap="flat" cmpd="sng" algn="ctr">
                      <a:solidFill>
                        <a:srgbClr val="FF33CC"/>
                      </a:solidFill>
                      <a:prstDash val="solid"/>
                      <a:round/>
                      <a:headEnd type="none" w="med" len="med"/>
                      <a:tailEnd type="none" w="med" len="med"/>
                    </a:lnR>
                    <a:lnT w="12700" cap="flat" cmpd="sng" algn="ctr">
                      <a:solidFill>
                        <a:srgbClr val="FF33CC"/>
                      </a:solidFill>
                      <a:prstDash val="solid"/>
                      <a:round/>
                      <a:headEnd type="none" w="med" len="med"/>
                      <a:tailEnd type="none" w="med" len="med"/>
                    </a:lnT>
                    <a:lnB w="28575" cap="flat" cmpd="sng" algn="ctr">
                      <a:solidFill>
                        <a:srgbClr val="FF33CC"/>
                      </a:solidFill>
                      <a:prstDash val="solid"/>
                      <a:round/>
                      <a:headEnd type="none" w="med" len="med"/>
                      <a:tailEnd type="none" w="med" len="med"/>
                    </a:lnB>
                    <a:lnTlToBr>
                      <a:noFill/>
                    </a:lnTlToBr>
                    <a:lnBlToTr>
                      <a:noFill/>
                    </a:lnBlToTr>
                    <a:noFill/>
                  </a:tcPr>
                </a:tc>
              </a:tr>
            </a:tbl>
          </a:graphicData>
        </a:graphic>
      </p:graphicFrame>
      <p:sp>
        <p:nvSpPr>
          <p:cNvPr id="23622" name="Rectangle 397"/>
          <p:cNvSpPr/>
          <p:nvPr/>
        </p:nvSpPr>
        <p:spPr>
          <a:xfrm>
            <a:off x="1258888" y="260350"/>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cxnSp>
        <p:nvCxnSpPr>
          <p:cNvPr id="23623" name="AutoShape 399"/>
          <p:cNvCxnSpPr/>
          <p:nvPr/>
        </p:nvCxnSpPr>
        <p:spPr>
          <a:xfrm>
            <a:off x="827088" y="981075"/>
            <a:ext cx="7956550" cy="0"/>
          </a:xfrm>
          <a:prstGeom prst="straightConnector1">
            <a:avLst/>
          </a:prstGeom>
          <a:ln w="34925" cap="flat" cmpd="sng">
            <a:solidFill>
              <a:srgbClr val="008000"/>
            </a:solidFill>
            <a:prstDash val="solid"/>
            <a:headEnd type="none" w="med" len="med"/>
            <a:tailEnd type="none" w="med" len="med"/>
          </a:ln>
        </p:spPr>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578" name="AutoShape 3"/>
          <p:cNvCxnSpPr/>
          <p:nvPr/>
        </p:nvCxnSpPr>
        <p:spPr>
          <a:xfrm>
            <a:off x="755650" y="1196975"/>
            <a:ext cx="7956550" cy="0"/>
          </a:xfrm>
          <a:prstGeom prst="straightConnector1">
            <a:avLst/>
          </a:prstGeom>
          <a:ln w="34925" cap="flat" cmpd="sng">
            <a:solidFill>
              <a:srgbClr val="008000"/>
            </a:solidFill>
            <a:prstDash val="solid"/>
            <a:headEnd type="none" w="med" len="med"/>
            <a:tailEnd type="none" w="med" len="med"/>
          </a:ln>
        </p:spPr>
      </p:cxnSp>
      <p:sp>
        <p:nvSpPr>
          <p:cNvPr id="24579" name="Rectangle 4"/>
          <p:cNvSpPr/>
          <p:nvPr/>
        </p:nvSpPr>
        <p:spPr>
          <a:xfrm>
            <a:off x="1042988" y="1484313"/>
            <a:ext cx="7561262" cy="3378200"/>
          </a:xfrm>
          <a:prstGeom prst="rect">
            <a:avLst/>
          </a:prstGeom>
          <a:noFill/>
          <a:ln w="9525">
            <a:noFill/>
          </a:ln>
        </p:spPr>
        <p:txBody>
          <a:bodyPr>
            <a:spAutoFit/>
          </a:bodyPr>
          <a:lstStyle/>
          <a:p>
            <a:pPr algn="l"/>
            <a:r>
              <a:rPr lang="zh-CN" altLang="en-US" sz="2400" b="1" dirty="0">
                <a:solidFill>
                  <a:srgbClr val="FF0000"/>
                </a:solidFill>
                <a:latin typeface="Times New Roman" panose="02020603050405020304" pitchFamily="18" charset="0"/>
              </a:rPr>
              <a:t>部位进度法</a:t>
            </a:r>
            <a:endParaRPr lang="zh-CN" altLang="en-US" sz="2400" b="1" dirty="0">
              <a:solidFill>
                <a:srgbClr val="FF0000"/>
              </a:solidFill>
              <a:latin typeface="Times New Roman" panose="02020603050405020304" pitchFamily="18" charset="0"/>
            </a:endParaRPr>
          </a:p>
          <a:p>
            <a:pPr algn="l"/>
            <a:r>
              <a:rPr lang="zh-CN" altLang="en-US" sz="2400" dirty="0">
                <a:solidFill>
                  <a:srgbClr val="008080"/>
                </a:solidFill>
                <a:latin typeface="Times New Roman" panose="02020603050405020304" pitchFamily="18" charset="0"/>
              </a:rPr>
              <a:t>        </a:t>
            </a:r>
            <a:r>
              <a:rPr lang="zh-CN" altLang="en-US" sz="2400" b="1" dirty="0">
                <a:solidFill>
                  <a:srgbClr val="008080"/>
                </a:solidFill>
                <a:latin typeface="Times New Roman" panose="02020603050405020304" pitchFamily="18" charset="0"/>
              </a:rPr>
              <a:t>对于一些规模较小、管理不规范的中小微型建筑企业，如果没有编制分部分项实物工程量和价值计算表、以及取费计算表，可采用部位进度法计算建筑业总产值。计算公式如下：</a:t>
            </a:r>
            <a:endParaRPr lang="zh-CN" altLang="en-US" sz="2400" b="1" dirty="0">
              <a:solidFill>
                <a:srgbClr val="008080"/>
              </a:solidFill>
              <a:latin typeface="Times New Roman" panose="02020603050405020304" pitchFamily="18" charset="0"/>
            </a:endParaRPr>
          </a:p>
          <a:p>
            <a:pPr algn="l"/>
            <a:r>
              <a:rPr lang="zh-CN" altLang="en-US" sz="2400" dirty="0">
                <a:solidFill>
                  <a:schemeClr val="bg1"/>
                </a:solidFill>
                <a:latin typeface="Times New Roman" panose="02020603050405020304" pitchFamily="18" charset="0"/>
              </a:rPr>
              <a:t>         </a:t>
            </a:r>
            <a:r>
              <a:rPr lang="zh-CN" altLang="en-US" sz="2400" b="1" dirty="0">
                <a:solidFill>
                  <a:srgbClr val="FF0000"/>
                </a:solidFill>
                <a:latin typeface="Times New Roman" panose="02020603050405020304" pitchFamily="18" charset="0"/>
              </a:rPr>
              <a:t>单位工程完成进度的百分比</a:t>
            </a:r>
            <a:r>
              <a:rPr lang="en-US" altLang="zh-CN" sz="2400" b="1" dirty="0">
                <a:solidFill>
                  <a:srgbClr val="FF0000"/>
                </a:solidFill>
                <a:latin typeface="Times New Roman" panose="02020603050405020304" pitchFamily="18" charset="0"/>
              </a:rPr>
              <a:t>=∑</a:t>
            </a:r>
            <a:r>
              <a:rPr lang="zh-CN" altLang="en-US" sz="2400" b="1" dirty="0">
                <a:solidFill>
                  <a:srgbClr val="FF0000"/>
                </a:solidFill>
                <a:latin typeface="Times New Roman" panose="02020603050405020304" pitchFamily="18" charset="0"/>
              </a:rPr>
              <a:t>（各部位完成进度的百分比</a:t>
            </a:r>
            <a:r>
              <a:rPr lang="en-US" altLang="zh-CN" sz="2400" b="1" dirty="0">
                <a:solidFill>
                  <a:srgbClr val="FF0000"/>
                </a:solidFill>
                <a:latin typeface="Times New Roman" panose="02020603050405020304" pitchFamily="18" charset="0"/>
              </a:rPr>
              <a:t>×</a:t>
            </a:r>
            <a:r>
              <a:rPr lang="zh-CN" altLang="en-US" sz="2400" b="1" dirty="0">
                <a:solidFill>
                  <a:srgbClr val="FF0000"/>
                </a:solidFill>
                <a:latin typeface="Times New Roman" panose="02020603050405020304" pitchFamily="18" charset="0"/>
              </a:rPr>
              <a:t>各部位预算价值占单位工程造价的百分比）</a:t>
            </a:r>
            <a:endParaRPr lang="zh-CN" altLang="en-US" sz="2400" b="1" dirty="0">
              <a:solidFill>
                <a:srgbClr val="FF0000"/>
              </a:solidFill>
              <a:latin typeface="Times New Roman" panose="02020603050405020304" pitchFamily="18" charset="0"/>
            </a:endParaRPr>
          </a:p>
          <a:p>
            <a:pPr algn="l"/>
            <a:r>
              <a:rPr lang="zh-CN" altLang="en-US" sz="2400" b="1" dirty="0">
                <a:solidFill>
                  <a:srgbClr val="FF0000"/>
                </a:solidFill>
                <a:latin typeface="Times New Roman" panose="02020603050405020304" pitchFamily="18" charset="0"/>
              </a:rPr>
              <a:t>         建筑安装工程产值</a:t>
            </a:r>
            <a:r>
              <a:rPr lang="en-US" altLang="zh-CN" sz="2400" b="1" dirty="0">
                <a:solidFill>
                  <a:srgbClr val="FF0000"/>
                </a:solidFill>
                <a:latin typeface="Times New Roman" panose="02020603050405020304" pitchFamily="18" charset="0"/>
              </a:rPr>
              <a:t>=∑</a:t>
            </a:r>
            <a:r>
              <a:rPr lang="zh-CN" altLang="en-US" sz="2400" b="1" dirty="0">
                <a:solidFill>
                  <a:srgbClr val="FF0000"/>
                </a:solidFill>
                <a:latin typeface="Times New Roman" panose="02020603050405020304" pitchFamily="18" charset="0"/>
              </a:rPr>
              <a:t>（单位工程完成进度的百分比</a:t>
            </a:r>
            <a:r>
              <a:rPr lang="en-US" altLang="zh-CN" sz="2400" b="1" dirty="0">
                <a:solidFill>
                  <a:srgbClr val="FF0000"/>
                </a:solidFill>
                <a:latin typeface="Times New Roman" panose="02020603050405020304" pitchFamily="18" charset="0"/>
              </a:rPr>
              <a:t>×</a:t>
            </a:r>
            <a:r>
              <a:rPr lang="zh-CN" altLang="en-US" sz="2400" b="1" dirty="0">
                <a:solidFill>
                  <a:srgbClr val="FF0000"/>
                </a:solidFill>
                <a:latin typeface="Times New Roman" panose="02020603050405020304" pitchFamily="18" charset="0"/>
              </a:rPr>
              <a:t>单位工程预算造价）</a:t>
            </a:r>
            <a:endParaRPr lang="zh-CN" altLang="en-US" sz="2400" b="1" dirty="0">
              <a:solidFill>
                <a:srgbClr val="FF0000"/>
              </a:solidFill>
              <a:latin typeface="Times New Roman" panose="02020603050405020304" pitchFamily="18" charset="0"/>
            </a:endParaRPr>
          </a:p>
        </p:txBody>
      </p:sp>
      <p:sp>
        <p:nvSpPr>
          <p:cNvPr id="24580" name="Rectangle 6"/>
          <p:cNvSpPr/>
          <p:nvPr/>
        </p:nvSpPr>
        <p:spPr>
          <a:xfrm>
            <a:off x="1258888" y="260350"/>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602" name="AutoShape 3"/>
          <p:cNvCxnSpPr/>
          <p:nvPr/>
        </p:nvCxnSpPr>
        <p:spPr>
          <a:xfrm>
            <a:off x="827088" y="908050"/>
            <a:ext cx="7956550" cy="0"/>
          </a:xfrm>
          <a:prstGeom prst="straightConnector1">
            <a:avLst/>
          </a:prstGeom>
          <a:ln w="34925" cap="flat" cmpd="sng">
            <a:solidFill>
              <a:srgbClr val="008000"/>
            </a:solidFill>
            <a:prstDash val="solid"/>
            <a:headEnd type="none" w="med" len="med"/>
            <a:tailEnd type="none" w="med" len="med"/>
          </a:ln>
        </p:spPr>
      </p:cxnSp>
      <p:sp>
        <p:nvSpPr>
          <p:cNvPr id="25603" name="Rectangle 4"/>
          <p:cNvSpPr/>
          <p:nvPr/>
        </p:nvSpPr>
        <p:spPr>
          <a:xfrm>
            <a:off x="755650" y="1052513"/>
            <a:ext cx="7848600" cy="5568950"/>
          </a:xfrm>
          <a:prstGeom prst="rect">
            <a:avLst/>
          </a:prstGeom>
          <a:noFill/>
          <a:ln w="9525">
            <a:noFill/>
          </a:ln>
        </p:spPr>
        <p:txBody>
          <a:bodyPr>
            <a:spAutoFit/>
          </a:bodyPr>
          <a:lstStyle/>
          <a:p>
            <a:pPr algn="l"/>
            <a:r>
              <a:rPr lang="zh-CN" altLang="en-US" sz="2400" b="1" dirty="0">
                <a:solidFill>
                  <a:srgbClr val="FF33CC"/>
                </a:solidFill>
                <a:latin typeface="Times New Roman" panose="02020603050405020304" pitchFamily="18" charset="0"/>
              </a:rPr>
              <a:t>例如：</a:t>
            </a:r>
            <a:r>
              <a:rPr lang="zh-CN" altLang="en-US" sz="2400" b="1" dirty="0">
                <a:solidFill>
                  <a:srgbClr val="008080"/>
                </a:solidFill>
                <a:latin typeface="Times New Roman" panose="02020603050405020304" pitchFamily="18" charset="0"/>
              </a:rPr>
              <a:t>某混合结构的单位工程基础、结构、装饰三部位预算价值占单位工程预算价值的比重分别为</a:t>
            </a:r>
            <a:r>
              <a:rPr lang="en-US" altLang="zh-CN" sz="2400" b="1" dirty="0">
                <a:solidFill>
                  <a:srgbClr val="008080"/>
                </a:solidFill>
                <a:latin typeface="Times New Roman" panose="02020603050405020304" pitchFamily="18" charset="0"/>
              </a:rPr>
              <a:t>13%</a:t>
            </a:r>
            <a:r>
              <a:rPr lang="zh-CN" altLang="en-US" sz="2400" b="1" dirty="0">
                <a:solidFill>
                  <a:srgbClr val="008080"/>
                </a:solidFill>
                <a:latin typeface="Times New Roman" panose="02020603050405020304" pitchFamily="18" charset="0"/>
              </a:rPr>
              <a:t>、</a:t>
            </a:r>
            <a:r>
              <a:rPr lang="en-US" altLang="zh-CN" sz="2400" b="1" dirty="0">
                <a:solidFill>
                  <a:srgbClr val="008080"/>
                </a:solidFill>
                <a:latin typeface="Times New Roman" panose="02020603050405020304" pitchFamily="18" charset="0"/>
              </a:rPr>
              <a:t>60%</a:t>
            </a:r>
            <a:r>
              <a:rPr lang="zh-CN" altLang="en-US" sz="2400" b="1" dirty="0">
                <a:solidFill>
                  <a:srgbClr val="008080"/>
                </a:solidFill>
                <a:latin typeface="Times New Roman" panose="02020603050405020304" pitchFamily="18" charset="0"/>
              </a:rPr>
              <a:t>和</a:t>
            </a:r>
            <a:r>
              <a:rPr lang="en-US" altLang="zh-CN" sz="2400" b="1" dirty="0">
                <a:solidFill>
                  <a:srgbClr val="008080"/>
                </a:solidFill>
                <a:latin typeface="Times New Roman" panose="02020603050405020304" pitchFamily="18" charset="0"/>
              </a:rPr>
              <a:t>27%</a:t>
            </a:r>
            <a:r>
              <a:rPr lang="zh-CN" altLang="en-US" sz="2400" b="1" dirty="0">
                <a:solidFill>
                  <a:srgbClr val="008080"/>
                </a:solidFill>
                <a:latin typeface="Times New Roman" panose="02020603050405020304" pitchFamily="18" charset="0"/>
              </a:rPr>
              <a:t>，该工程总预算造价为</a:t>
            </a:r>
            <a:r>
              <a:rPr lang="en-US" altLang="zh-CN" sz="2400" b="1" dirty="0">
                <a:solidFill>
                  <a:srgbClr val="008080"/>
                </a:solidFill>
                <a:latin typeface="Times New Roman" panose="02020603050405020304" pitchFamily="18" charset="0"/>
              </a:rPr>
              <a:t>50</a:t>
            </a:r>
            <a:r>
              <a:rPr lang="zh-CN" altLang="en-US" sz="2400" b="1" dirty="0">
                <a:solidFill>
                  <a:srgbClr val="008080"/>
                </a:solidFill>
                <a:latin typeface="Times New Roman" panose="02020603050405020304" pitchFamily="18" charset="0"/>
              </a:rPr>
              <a:t>万元，本月底基础工程已完工，并完成结构工程的</a:t>
            </a:r>
            <a:r>
              <a:rPr lang="en-US" altLang="zh-CN" sz="2400" b="1" dirty="0">
                <a:solidFill>
                  <a:srgbClr val="008080"/>
                </a:solidFill>
                <a:latin typeface="Times New Roman" panose="02020603050405020304" pitchFamily="18" charset="0"/>
              </a:rPr>
              <a:t>10%</a:t>
            </a:r>
            <a:r>
              <a:rPr lang="zh-CN" altLang="en-US" sz="2400" b="1" dirty="0">
                <a:solidFill>
                  <a:srgbClr val="008080"/>
                </a:solidFill>
                <a:latin typeface="Times New Roman" panose="02020603050405020304" pitchFamily="18" charset="0"/>
              </a:rPr>
              <a:t>，装修工程尚未开始，则</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单位工程完成进度：</a:t>
            </a:r>
            <a:r>
              <a:rPr lang="en-US" altLang="zh-CN" sz="2400" b="1" dirty="0">
                <a:solidFill>
                  <a:srgbClr val="008080"/>
                </a:solidFill>
                <a:latin typeface="Times New Roman" panose="02020603050405020304" pitchFamily="18" charset="0"/>
              </a:rPr>
              <a:t>13%×100%+60%×10%=19%</a:t>
            </a:r>
            <a:endParaRPr lang="en-US" altLang="zh-CN"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单位工程产值</a:t>
            </a:r>
            <a:r>
              <a:rPr lang="en-US" altLang="zh-CN" sz="2400" b="1" dirty="0">
                <a:solidFill>
                  <a:srgbClr val="008080"/>
                </a:solidFill>
                <a:latin typeface="Times New Roman" panose="02020603050405020304" pitchFamily="18" charset="0"/>
              </a:rPr>
              <a:t>=50×19%=9.5</a:t>
            </a:r>
            <a:r>
              <a:rPr lang="zh-CN" altLang="en-US" sz="2400" b="1" dirty="0">
                <a:solidFill>
                  <a:srgbClr val="008080"/>
                </a:solidFill>
                <a:latin typeface="Times New Roman" panose="02020603050405020304" pitchFamily="18" charset="0"/>
              </a:rPr>
              <a:t>（万元）</a:t>
            </a:r>
            <a:endParaRPr lang="zh-CN" altLang="en-US" sz="2400" b="1" dirty="0">
              <a:solidFill>
                <a:srgbClr val="008080"/>
              </a:solidFill>
              <a:latin typeface="Times New Roman" panose="02020603050405020304" pitchFamily="18" charset="0"/>
            </a:endParaRPr>
          </a:p>
          <a:p>
            <a:pPr algn="l"/>
            <a:r>
              <a:rPr lang="zh-CN" altLang="en-US" sz="2400" b="1" dirty="0">
                <a:solidFill>
                  <a:schemeClr val="bg1"/>
                </a:solidFill>
                <a:latin typeface="Times New Roman" panose="02020603050405020304" pitchFamily="18" charset="0"/>
              </a:rPr>
              <a:t>  </a:t>
            </a:r>
            <a:r>
              <a:rPr lang="zh-CN" altLang="en-US" sz="2400" b="1" dirty="0">
                <a:solidFill>
                  <a:srgbClr val="FF0000"/>
                </a:solidFill>
                <a:latin typeface="Times New Roman" panose="02020603050405020304" pitchFamily="18" charset="0"/>
              </a:rPr>
              <a:t>填表数：</a:t>
            </a:r>
            <a:r>
              <a:rPr lang="en-US" altLang="zh-CN" sz="2400" b="1" dirty="0">
                <a:solidFill>
                  <a:srgbClr val="FF0000"/>
                </a:solidFill>
                <a:latin typeface="Times New Roman" panose="02020603050405020304" pitchFamily="18" charset="0"/>
              </a:rPr>
              <a:t>9.5×10=95</a:t>
            </a:r>
            <a:r>
              <a:rPr lang="zh-CN" altLang="en-US" sz="2400" b="1" dirty="0">
                <a:solidFill>
                  <a:srgbClr val="FF0000"/>
                </a:solidFill>
                <a:latin typeface="Times New Roman" panose="02020603050405020304" pitchFamily="18" charset="0"/>
              </a:rPr>
              <a:t>千元</a:t>
            </a:r>
            <a:endParaRPr lang="zh-CN" altLang="en-US" sz="2400" b="1" dirty="0">
              <a:solidFill>
                <a:srgbClr val="FF0000"/>
              </a:solidFill>
              <a:latin typeface="Times New Roman" panose="02020603050405020304" pitchFamily="18" charset="0"/>
            </a:endParaRPr>
          </a:p>
          <a:p>
            <a:pPr algn="l"/>
            <a:endParaRPr lang="zh-CN" altLang="en-US" sz="2400" b="1" dirty="0">
              <a:solidFill>
                <a:srgbClr val="FF0000"/>
              </a:solidFill>
              <a:latin typeface="Times New Roman" panose="02020603050405020304" pitchFamily="18" charset="0"/>
            </a:endParaRPr>
          </a:p>
          <a:p>
            <a:pPr algn="l"/>
            <a:r>
              <a:rPr lang="zh-CN" altLang="en-US" sz="2400" b="1" dirty="0">
                <a:solidFill>
                  <a:schemeClr val="bg1"/>
                </a:solidFill>
                <a:latin typeface="Times New Roman" panose="02020603050405020304" pitchFamily="18" charset="0"/>
              </a:rPr>
              <a:t>      </a:t>
            </a:r>
            <a:r>
              <a:rPr lang="zh-CN" altLang="en-US" sz="2400" b="1" dirty="0">
                <a:solidFill>
                  <a:srgbClr val="008080"/>
                </a:solidFill>
                <a:latin typeface="Times New Roman" panose="02020603050405020304" pitchFamily="18" charset="0"/>
              </a:rPr>
              <a:t>用上述部位进度法计算建筑工程产值的关键是如何确定</a:t>
            </a:r>
            <a:r>
              <a:rPr lang="zh-CN" altLang="en-US" sz="2400" b="1" dirty="0">
                <a:solidFill>
                  <a:srgbClr val="FF0000"/>
                </a:solidFill>
                <a:latin typeface="Times New Roman" panose="02020603050405020304" pitchFamily="18" charset="0"/>
              </a:rPr>
              <a:t>本月各部位的完成进度百分比</a:t>
            </a:r>
            <a:r>
              <a:rPr lang="zh-CN" altLang="en-US" sz="2400" b="1" dirty="0">
                <a:solidFill>
                  <a:srgbClr val="008080"/>
                </a:solidFill>
                <a:latin typeface="Times New Roman" panose="02020603050405020304" pitchFamily="18" charset="0"/>
              </a:rPr>
              <a:t>的资料。为了正确估算各部位完成进度百分比，也可以将各部位再划分为若干个组成部分（相当于分项工程），然后确定其各部位的百分比。根据各组成部分完成情况来推算单位工程完成进度的百分比。</a:t>
            </a:r>
            <a:endParaRPr lang="zh-CN" altLang="en-US" sz="2400" b="1" dirty="0">
              <a:solidFill>
                <a:srgbClr val="008080"/>
              </a:solidFill>
              <a:latin typeface="Times New Roman" panose="02020603050405020304" pitchFamily="18" charset="0"/>
            </a:endParaRPr>
          </a:p>
          <a:p>
            <a:pPr algn="l"/>
            <a:endParaRPr lang="en-US" altLang="zh-CN" sz="2400" b="1" dirty="0">
              <a:solidFill>
                <a:srgbClr val="008080"/>
              </a:solidFill>
              <a:latin typeface="Times New Roman" panose="02020603050405020304" pitchFamily="18" charset="0"/>
            </a:endParaRPr>
          </a:p>
        </p:txBody>
      </p:sp>
      <p:sp>
        <p:nvSpPr>
          <p:cNvPr id="25604" name="Rectangle 7"/>
          <p:cNvSpPr/>
          <p:nvPr/>
        </p:nvSpPr>
        <p:spPr>
          <a:xfrm>
            <a:off x="1258888" y="115888"/>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626" name="AutoShape 3"/>
          <p:cNvCxnSpPr/>
          <p:nvPr/>
        </p:nvCxnSpPr>
        <p:spPr>
          <a:xfrm>
            <a:off x="827088" y="908050"/>
            <a:ext cx="7956550" cy="0"/>
          </a:xfrm>
          <a:prstGeom prst="straightConnector1">
            <a:avLst/>
          </a:prstGeom>
          <a:ln w="34925" cap="flat" cmpd="sng">
            <a:solidFill>
              <a:srgbClr val="008000"/>
            </a:solidFill>
            <a:prstDash val="solid"/>
            <a:headEnd type="none" w="med" len="med"/>
            <a:tailEnd type="none" w="med" len="med"/>
          </a:ln>
        </p:spPr>
      </p:cxnSp>
      <p:sp>
        <p:nvSpPr>
          <p:cNvPr id="26627" name="Rectangle 7"/>
          <p:cNvSpPr/>
          <p:nvPr/>
        </p:nvSpPr>
        <p:spPr>
          <a:xfrm>
            <a:off x="1258888" y="115888"/>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pic>
        <p:nvPicPr>
          <p:cNvPr id="26628" name="图片 1"/>
          <p:cNvPicPr>
            <a:picLocks noChangeAspect="1"/>
          </p:cNvPicPr>
          <p:nvPr/>
        </p:nvPicPr>
        <p:blipFill>
          <a:blip r:embed="rId1"/>
          <a:stretch>
            <a:fillRect/>
          </a:stretch>
        </p:blipFill>
        <p:spPr>
          <a:xfrm>
            <a:off x="827088" y="1352550"/>
            <a:ext cx="7777162" cy="4452938"/>
          </a:xfrm>
          <a:prstGeom prst="rect">
            <a:avLst/>
          </a:prstGeom>
          <a:noFill/>
          <a:ln w="9525">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p:nvPr/>
        </p:nvSpPr>
        <p:spPr>
          <a:xfrm>
            <a:off x="971550" y="1412875"/>
            <a:ext cx="7416800" cy="3503613"/>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zh-CN" altLang="en-US" sz="3200" dirty="0">
                <a:solidFill>
                  <a:srgbClr val="008080"/>
                </a:solidFill>
                <a:latin typeface="隶书" panose="02010509060101010101" pitchFamily="49" charset="-122"/>
                <a:ea typeface="隶书" panose="02010509060101010101" pitchFamily="49" charset="-122"/>
              </a:rPr>
              <a:t>大型联动设备的安装工程产值，也可以按工序分段，再按安装工程完成的进度百分比计算安装工程产值。</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    一般安装期较短，可以单独鉴定其质量，如机床、水泵等，可在每台安装工序全部完成后，一次计算其完成安装工程产值。即安装一台，计算一台。 </a:t>
            </a:r>
            <a:endParaRPr lang="zh-CN" altLang="en-US" sz="3200" dirty="0">
              <a:solidFill>
                <a:srgbClr val="008080"/>
              </a:solidFill>
              <a:latin typeface="隶书" panose="02010509060101010101" pitchFamily="49" charset="-122"/>
              <a:ea typeface="隶书" panose="02010509060101010101" pitchFamily="49" charset="-122"/>
            </a:endParaRPr>
          </a:p>
        </p:txBody>
      </p:sp>
      <p:cxnSp>
        <p:nvCxnSpPr>
          <p:cNvPr id="27651" name="AutoShape 4"/>
          <p:cNvCxnSpPr/>
          <p:nvPr/>
        </p:nvCxnSpPr>
        <p:spPr>
          <a:xfrm>
            <a:off x="755650" y="1268413"/>
            <a:ext cx="7956550" cy="0"/>
          </a:xfrm>
          <a:prstGeom prst="straightConnector1">
            <a:avLst/>
          </a:prstGeom>
          <a:ln w="34925" cap="flat" cmpd="sng">
            <a:solidFill>
              <a:srgbClr val="008000"/>
            </a:solidFill>
            <a:prstDash val="solid"/>
            <a:headEnd type="none" w="med" len="med"/>
            <a:tailEnd type="none" w="med" len="med"/>
          </a:ln>
        </p:spPr>
      </p:cxnSp>
      <p:sp>
        <p:nvSpPr>
          <p:cNvPr id="27652" name="Rectangle 5"/>
          <p:cNvSpPr/>
          <p:nvPr/>
        </p:nvSpPr>
        <p:spPr>
          <a:xfrm>
            <a:off x="1258888" y="404813"/>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p:nvPr/>
        </p:nvSpPr>
        <p:spPr>
          <a:xfrm>
            <a:off x="755650" y="1341438"/>
            <a:ext cx="8140700" cy="5453062"/>
          </a:xfrm>
          <a:prstGeom prst="rect">
            <a:avLst/>
          </a:prstGeom>
          <a:noFill/>
          <a:ln w="9525">
            <a:noFill/>
          </a:ln>
        </p:spPr>
        <p:txBody>
          <a:bodyPr>
            <a:spAutoFit/>
          </a:bodyPr>
          <a:lstStyle/>
          <a:p>
            <a:pPr algn="l"/>
            <a:r>
              <a:rPr lang="en-US" altLang="zh-CN" sz="3200" dirty="0">
                <a:solidFill>
                  <a:srgbClr val="00FF00"/>
                </a:solidFill>
                <a:latin typeface="隶书" panose="02010509060101010101" pitchFamily="49" charset="-122"/>
                <a:ea typeface="隶书" panose="02010509060101010101" pitchFamily="49" charset="-122"/>
              </a:rPr>
              <a:t>    </a:t>
            </a:r>
            <a:r>
              <a:rPr lang="zh-CN" altLang="en-US" sz="3200" dirty="0">
                <a:solidFill>
                  <a:srgbClr val="008080"/>
                </a:solidFill>
                <a:latin typeface="隶书" panose="02010509060101010101" pitchFamily="49" charset="-122"/>
                <a:ea typeface="隶书" panose="02010509060101010101" pitchFamily="49" charset="-122"/>
              </a:rPr>
              <a:t>直接费率法</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    将工程合同总价除以直接费得出直接费率，然后按实际完成工程量及相应单价计算出直接费，再乘以直接费率得出建筑业总产值。其计算公式为：</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chemeClr val="bg1"/>
                </a:solidFill>
                <a:latin typeface="隶书" panose="02010509060101010101" pitchFamily="49" charset="-122"/>
                <a:ea typeface="隶书" panose="02010509060101010101" pitchFamily="49" charset="-122"/>
              </a:rPr>
              <a:t>    </a:t>
            </a:r>
            <a:endParaRPr lang="zh-CN" altLang="en-US" sz="3200" dirty="0">
              <a:solidFill>
                <a:schemeClr val="bg1"/>
              </a:solidFill>
              <a:latin typeface="隶书" panose="02010509060101010101" pitchFamily="49" charset="-122"/>
              <a:ea typeface="隶书" panose="02010509060101010101" pitchFamily="49" charset="-122"/>
            </a:endParaRPr>
          </a:p>
          <a:p>
            <a:pPr algn="l"/>
            <a:r>
              <a:rPr lang="zh-CN" altLang="en-US" sz="3200" dirty="0">
                <a:solidFill>
                  <a:srgbClr val="FF33CC"/>
                </a:solidFill>
                <a:latin typeface="隶书" panose="02010509060101010101" pitchFamily="49" charset="-122"/>
                <a:ea typeface="隶书" panose="02010509060101010101" pitchFamily="49" charset="-122"/>
              </a:rPr>
              <a:t>   综合取费率＝（总造价</a:t>
            </a:r>
            <a:r>
              <a:rPr lang="en-US" altLang="zh-CN" sz="3200" dirty="0">
                <a:solidFill>
                  <a:srgbClr val="FF33CC"/>
                </a:solidFill>
                <a:latin typeface="隶书" panose="02010509060101010101" pitchFamily="49" charset="-122"/>
                <a:ea typeface="隶书" panose="02010509060101010101" pitchFamily="49" charset="-122"/>
              </a:rPr>
              <a:t>÷</a:t>
            </a:r>
            <a:r>
              <a:rPr lang="zh-CN" altLang="en-US" sz="3200" dirty="0">
                <a:solidFill>
                  <a:srgbClr val="FF33CC"/>
                </a:solidFill>
                <a:latin typeface="隶书" panose="02010509060101010101" pitchFamily="49" charset="-122"/>
                <a:ea typeface="隶书" panose="02010509060101010101" pitchFamily="49" charset="-122"/>
              </a:rPr>
              <a:t>直接费）</a:t>
            </a:r>
            <a:r>
              <a:rPr lang="en-US" altLang="zh-CN" sz="3200" dirty="0">
                <a:solidFill>
                  <a:srgbClr val="FF33CC"/>
                </a:solidFill>
                <a:latin typeface="隶书" panose="02010509060101010101" pitchFamily="49" charset="-122"/>
                <a:ea typeface="隶书" panose="02010509060101010101" pitchFamily="49" charset="-122"/>
              </a:rPr>
              <a:t>×100 </a:t>
            </a:r>
            <a:endParaRPr lang="en-US" altLang="zh-CN" sz="3200" dirty="0">
              <a:solidFill>
                <a:srgbClr val="FF33CC"/>
              </a:solidFill>
              <a:latin typeface="隶书" panose="02010509060101010101" pitchFamily="49" charset="-122"/>
              <a:ea typeface="隶书" panose="02010509060101010101" pitchFamily="49" charset="-122"/>
            </a:endParaRPr>
          </a:p>
          <a:p>
            <a:pPr algn="l"/>
            <a:r>
              <a:rPr lang="en-US" altLang="zh-CN" sz="3200" dirty="0">
                <a:solidFill>
                  <a:srgbClr val="FF33CC"/>
                </a:solidFill>
                <a:latin typeface="隶书" panose="02010509060101010101" pitchFamily="49" charset="-122"/>
                <a:ea typeface="隶书" panose="02010509060101010101" pitchFamily="49" charset="-122"/>
              </a:rPr>
              <a:t>   </a:t>
            </a:r>
            <a:r>
              <a:rPr lang="zh-CN" altLang="en-US" sz="3200" dirty="0">
                <a:solidFill>
                  <a:srgbClr val="FF33CC"/>
                </a:solidFill>
                <a:latin typeface="隶书" panose="02010509060101010101" pitchFamily="49" charset="-122"/>
                <a:ea typeface="隶书" panose="02010509060101010101" pitchFamily="49" charset="-122"/>
              </a:rPr>
              <a:t>报告期完成建筑业总产值＝∑（分部分项完成实物工程量</a:t>
            </a:r>
            <a:r>
              <a:rPr lang="en-US" altLang="zh-CN" sz="3200" dirty="0">
                <a:solidFill>
                  <a:srgbClr val="FF33CC"/>
                </a:solidFill>
                <a:latin typeface="隶书" panose="02010509060101010101" pitchFamily="49" charset="-122"/>
                <a:ea typeface="隶书" panose="02010509060101010101" pitchFamily="49" charset="-122"/>
              </a:rPr>
              <a:t>×</a:t>
            </a:r>
            <a:r>
              <a:rPr lang="zh-CN" altLang="en-US" sz="3200" dirty="0">
                <a:solidFill>
                  <a:srgbClr val="FF33CC"/>
                </a:solidFill>
                <a:latin typeface="隶书" panose="02010509060101010101" pitchFamily="49" charset="-122"/>
                <a:ea typeface="隶书" panose="02010509060101010101" pitchFamily="49" charset="-122"/>
              </a:rPr>
              <a:t>预算单价）</a:t>
            </a:r>
            <a:r>
              <a:rPr lang="en-US" altLang="zh-CN" sz="3200" dirty="0">
                <a:solidFill>
                  <a:srgbClr val="FF33CC"/>
                </a:solidFill>
                <a:latin typeface="隶书" panose="02010509060101010101" pitchFamily="49" charset="-122"/>
                <a:ea typeface="隶书" panose="02010509060101010101" pitchFamily="49" charset="-122"/>
              </a:rPr>
              <a:t>×</a:t>
            </a:r>
            <a:r>
              <a:rPr lang="zh-CN" altLang="en-US" sz="3200" dirty="0">
                <a:solidFill>
                  <a:srgbClr val="FF33CC"/>
                </a:solidFill>
                <a:latin typeface="隶书" panose="02010509060101010101" pitchFamily="49" charset="-122"/>
                <a:ea typeface="隶书" panose="02010509060101010101" pitchFamily="49" charset="-122"/>
              </a:rPr>
              <a:t>综合取费率</a:t>
            </a:r>
            <a:endParaRPr lang="zh-CN" altLang="en-US" sz="3200" dirty="0">
              <a:solidFill>
                <a:srgbClr val="FF33CC"/>
              </a:solidFill>
              <a:latin typeface="隶书" panose="02010509060101010101" pitchFamily="49" charset="-122"/>
              <a:ea typeface="隶书" panose="02010509060101010101" pitchFamily="49" charset="-122"/>
            </a:endParaRPr>
          </a:p>
          <a:p>
            <a:pPr algn="l"/>
            <a:r>
              <a:rPr lang="zh-CN" altLang="en-US" sz="3200" dirty="0">
                <a:solidFill>
                  <a:srgbClr val="FF33CC"/>
                </a:solidFill>
                <a:latin typeface="隶书" panose="02010509060101010101" pitchFamily="49" charset="-122"/>
                <a:ea typeface="隶书" panose="02010509060101010101" pitchFamily="49" charset="-122"/>
              </a:rPr>
              <a:t>    </a:t>
            </a:r>
            <a:endParaRPr lang="zh-CN" altLang="en-US" sz="3200" dirty="0">
              <a:solidFill>
                <a:srgbClr val="FF33CC"/>
              </a:solidFill>
              <a:latin typeface="隶书" panose="02010509060101010101" pitchFamily="49" charset="-122"/>
              <a:ea typeface="隶书" panose="02010509060101010101" pitchFamily="49" charset="-122"/>
            </a:endParaRPr>
          </a:p>
          <a:p>
            <a:pPr algn="l"/>
            <a:r>
              <a:rPr lang="zh-CN" altLang="en-US" sz="3200" dirty="0">
                <a:solidFill>
                  <a:srgbClr val="FF33CC"/>
                </a:solidFill>
                <a:latin typeface="隶书" panose="02010509060101010101" pitchFamily="49" charset="-122"/>
                <a:ea typeface="隶书" panose="02010509060101010101" pitchFamily="49" charset="-122"/>
              </a:rPr>
              <a:t>   </a:t>
            </a:r>
            <a:endParaRPr lang="zh-CN" altLang="en-US" sz="3200" dirty="0">
              <a:solidFill>
                <a:srgbClr val="FF33CC"/>
              </a:solidFill>
              <a:latin typeface="隶书" panose="02010509060101010101" pitchFamily="49" charset="-122"/>
              <a:ea typeface="隶书" panose="02010509060101010101" pitchFamily="49" charset="-122"/>
            </a:endParaRPr>
          </a:p>
        </p:txBody>
      </p:sp>
      <p:cxnSp>
        <p:nvCxnSpPr>
          <p:cNvPr id="28675" name="AutoShape 4"/>
          <p:cNvCxnSpPr/>
          <p:nvPr/>
        </p:nvCxnSpPr>
        <p:spPr>
          <a:xfrm>
            <a:off x="684213" y="1125538"/>
            <a:ext cx="7956550" cy="0"/>
          </a:xfrm>
          <a:prstGeom prst="straightConnector1">
            <a:avLst/>
          </a:prstGeom>
          <a:ln w="34925" cap="flat" cmpd="sng">
            <a:solidFill>
              <a:srgbClr val="008000"/>
            </a:solidFill>
            <a:prstDash val="solid"/>
            <a:headEnd type="none" w="med" len="med"/>
            <a:tailEnd type="none" w="med" len="med"/>
          </a:ln>
        </p:spPr>
      </p:cxnSp>
      <p:sp>
        <p:nvSpPr>
          <p:cNvPr id="28676" name="Rectangle 5"/>
          <p:cNvSpPr/>
          <p:nvPr/>
        </p:nvSpPr>
        <p:spPr>
          <a:xfrm>
            <a:off x="1187450" y="260350"/>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698" name="AutoShape 3"/>
          <p:cNvCxnSpPr/>
          <p:nvPr/>
        </p:nvCxnSpPr>
        <p:spPr>
          <a:xfrm>
            <a:off x="755650" y="1196975"/>
            <a:ext cx="7956550" cy="0"/>
          </a:xfrm>
          <a:prstGeom prst="straightConnector1">
            <a:avLst/>
          </a:prstGeom>
          <a:ln w="34925" cap="flat" cmpd="sng">
            <a:solidFill>
              <a:srgbClr val="008000"/>
            </a:solidFill>
            <a:prstDash val="solid"/>
            <a:headEnd type="none" w="med" len="med"/>
            <a:tailEnd type="none" w="med" len="med"/>
          </a:ln>
        </p:spPr>
      </p:cxnSp>
      <p:sp>
        <p:nvSpPr>
          <p:cNvPr id="29699" name="Rectangle 4"/>
          <p:cNvSpPr/>
          <p:nvPr/>
        </p:nvSpPr>
        <p:spPr>
          <a:xfrm>
            <a:off x="827088" y="1484313"/>
            <a:ext cx="7777162" cy="4352925"/>
          </a:xfrm>
          <a:prstGeom prst="rect">
            <a:avLst/>
          </a:prstGeom>
          <a:noFill/>
          <a:ln w="9525">
            <a:noFill/>
          </a:ln>
        </p:spPr>
        <p:txBody>
          <a:bodyPr>
            <a:spAutoFit/>
          </a:bodyPr>
          <a:lstStyle/>
          <a:p>
            <a:pPr algn="l"/>
            <a:r>
              <a:rPr lang="en-US" altLang="zh-CN" sz="2400" b="1" dirty="0">
                <a:solidFill>
                  <a:schemeClr val="accent1"/>
                </a:solidFill>
                <a:latin typeface="Times New Roman" panose="02020603050405020304" pitchFamily="18" charset="0"/>
              </a:rPr>
              <a:t>09 </a:t>
            </a:r>
            <a:r>
              <a:rPr lang="zh-CN" altLang="en-US" sz="2400" b="1" dirty="0">
                <a:solidFill>
                  <a:schemeClr val="accent1"/>
                </a:solidFill>
                <a:latin typeface="Times New Roman" panose="02020603050405020304" pitchFamily="18" charset="0"/>
              </a:rPr>
              <a:t>装饰装修产值：</a:t>
            </a:r>
            <a:r>
              <a:rPr lang="zh-CN" altLang="en-US" sz="2400" b="1" dirty="0">
                <a:solidFill>
                  <a:srgbClr val="008080"/>
                </a:solidFill>
                <a:latin typeface="Times New Roman" panose="02020603050405020304" pitchFamily="18" charset="0"/>
              </a:rPr>
              <a:t>包括装饰、装修两部分产值。装饰装修指对新旧房屋及建筑物进行的内外装修装饰；对新建房屋及建筑物经过施工后，尚未完全达到使用标准，而进行的二次装修装饰；以及对原有房屋经使用若干年后进行的二次内外装饰。包括抹灰、门窗、玻璃、吊顶、隔断、饰面板</a:t>
            </a:r>
            <a:r>
              <a:rPr lang="en-US" altLang="zh-CN" sz="2400" b="1" dirty="0">
                <a:solidFill>
                  <a:srgbClr val="008080"/>
                </a:solidFill>
                <a:latin typeface="Times New Roman" panose="02020603050405020304" pitchFamily="18" charset="0"/>
              </a:rPr>
              <a:t>(</a:t>
            </a:r>
            <a:r>
              <a:rPr lang="zh-CN" altLang="en-US" sz="2400" b="1" dirty="0">
                <a:solidFill>
                  <a:srgbClr val="008080"/>
                </a:solidFill>
                <a:latin typeface="Times New Roman" panose="02020603050405020304" pitchFamily="18" charset="0"/>
              </a:rPr>
              <a:t>砖</a:t>
            </a:r>
            <a:r>
              <a:rPr lang="en-US" altLang="zh-CN" sz="2400" b="1" dirty="0">
                <a:solidFill>
                  <a:srgbClr val="008080"/>
                </a:solidFill>
                <a:latin typeface="Times New Roman" panose="02020603050405020304" pitchFamily="18" charset="0"/>
              </a:rPr>
              <a:t>)</a:t>
            </a:r>
            <a:r>
              <a:rPr lang="zh-CN" altLang="en-US" sz="2400" b="1" dirty="0">
                <a:solidFill>
                  <a:srgbClr val="008080"/>
                </a:solidFill>
                <a:latin typeface="Times New Roman" panose="02020603050405020304" pitchFamily="18" charset="0"/>
              </a:rPr>
              <a:t>、涂料、裱糊、刷浆、花饰等。</a:t>
            </a:r>
            <a:endParaRPr lang="zh-CN" altLang="en-US" sz="2400" b="1" dirty="0">
              <a:solidFill>
                <a:srgbClr val="008080"/>
              </a:solidFill>
              <a:latin typeface="Times New Roman" panose="02020603050405020304" pitchFamily="18" charset="0"/>
            </a:endParaRPr>
          </a:p>
          <a:p>
            <a:pPr algn="l"/>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注意：不要把建筑物的产值加进去。 </a:t>
            </a:r>
            <a:endParaRPr lang="zh-CN" altLang="en-US" sz="2400" b="1" dirty="0">
              <a:solidFill>
                <a:srgbClr val="008080"/>
              </a:solidFill>
              <a:latin typeface="Times New Roman" panose="02020603050405020304" pitchFamily="18" charset="0"/>
            </a:endParaRPr>
          </a:p>
          <a:p>
            <a:pPr algn="l"/>
            <a:endParaRPr lang="zh-CN" altLang="en-US" sz="2400" b="1" dirty="0">
              <a:solidFill>
                <a:srgbClr val="008080"/>
              </a:solidFill>
              <a:latin typeface="Times New Roman" panose="02020603050405020304" pitchFamily="18" charset="0"/>
            </a:endParaRPr>
          </a:p>
          <a:p>
            <a:pPr algn="l"/>
            <a:r>
              <a:rPr lang="en-US" altLang="zh-CN" b="1" dirty="0">
                <a:solidFill>
                  <a:schemeClr val="accent1"/>
                </a:solidFill>
                <a:latin typeface="Times New Roman" panose="02020603050405020304" pitchFamily="18" charset="0"/>
              </a:rPr>
              <a:t>10 </a:t>
            </a:r>
            <a:r>
              <a:rPr lang="zh-CN" altLang="en-US" b="1" dirty="0">
                <a:solidFill>
                  <a:schemeClr val="accent1"/>
                </a:solidFill>
                <a:latin typeface="Times New Roman" panose="02020603050405020304" pitchFamily="18" charset="0"/>
              </a:rPr>
              <a:t>在外省完成的产值：</a:t>
            </a:r>
            <a:r>
              <a:rPr lang="zh-CN" altLang="en-US" b="1" dirty="0">
                <a:solidFill>
                  <a:srgbClr val="008080"/>
                </a:solidFill>
                <a:latin typeface="Times New Roman" panose="02020603050405020304" pitchFamily="18" charset="0"/>
              </a:rPr>
              <a:t>指建筑业企业在其他省份施工所完成的建筑</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业产值。</a:t>
            </a:r>
            <a:endParaRPr lang="zh-CN" altLang="en-US" sz="2400" b="1" dirty="0">
              <a:solidFill>
                <a:srgbClr val="008080"/>
              </a:solidFill>
              <a:latin typeface="Times New Roman" panose="02020603050405020304" pitchFamily="18" charset="0"/>
            </a:endParaRPr>
          </a:p>
          <a:p>
            <a:pPr algn="l"/>
            <a:r>
              <a:rPr lang="zh-CN" altLang="en-US" sz="2400" dirty="0">
                <a:solidFill>
                  <a:srgbClr val="008080"/>
                </a:solidFill>
                <a:latin typeface="Times New Roman" panose="02020603050405020304" pitchFamily="18" charset="0"/>
              </a:rPr>
              <a:t>     </a:t>
            </a:r>
            <a:endParaRPr lang="zh-CN" altLang="en-US" sz="2400" dirty="0">
              <a:solidFill>
                <a:srgbClr val="008080"/>
              </a:solidFill>
              <a:latin typeface="Times New Roman" panose="02020603050405020304" pitchFamily="18" charset="0"/>
            </a:endParaRPr>
          </a:p>
        </p:txBody>
      </p:sp>
      <p:sp>
        <p:nvSpPr>
          <p:cNvPr id="29700" name="Rectangle 7"/>
          <p:cNvSpPr/>
          <p:nvPr/>
        </p:nvSpPr>
        <p:spPr>
          <a:xfrm>
            <a:off x="1116013" y="404813"/>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722" name="AutoShape 3"/>
          <p:cNvCxnSpPr/>
          <p:nvPr/>
        </p:nvCxnSpPr>
        <p:spPr>
          <a:xfrm>
            <a:off x="684213" y="1052513"/>
            <a:ext cx="7956550" cy="0"/>
          </a:xfrm>
          <a:prstGeom prst="straightConnector1">
            <a:avLst/>
          </a:prstGeom>
          <a:ln w="34925" cap="flat" cmpd="sng">
            <a:solidFill>
              <a:srgbClr val="008000"/>
            </a:solidFill>
            <a:prstDash val="solid"/>
            <a:headEnd type="none" w="med" len="med"/>
            <a:tailEnd type="none" w="med" len="med"/>
          </a:ln>
        </p:spPr>
      </p:cxnSp>
      <p:sp>
        <p:nvSpPr>
          <p:cNvPr id="30723" name="Rectangle 4"/>
          <p:cNvSpPr/>
          <p:nvPr/>
        </p:nvSpPr>
        <p:spPr>
          <a:xfrm>
            <a:off x="1258888" y="1557338"/>
            <a:ext cx="7777162" cy="457200"/>
          </a:xfrm>
          <a:prstGeom prst="rect">
            <a:avLst/>
          </a:prstGeom>
          <a:noFill/>
          <a:ln w="9525">
            <a:noFill/>
          </a:ln>
        </p:spPr>
        <p:txBody>
          <a:bodyPr>
            <a:spAutoFit/>
          </a:bodyPr>
          <a:lstStyle/>
          <a:p>
            <a:pPr algn="l"/>
            <a:r>
              <a:rPr lang="en-US" altLang="zh-CN" sz="2400" dirty="0">
                <a:solidFill>
                  <a:schemeClr val="bg1"/>
                </a:solidFill>
                <a:latin typeface="Times New Roman" panose="02020603050405020304" pitchFamily="18" charset="0"/>
              </a:rPr>
              <a:t>    </a:t>
            </a:r>
            <a:endParaRPr lang="en-US" altLang="zh-CN" sz="2400" dirty="0">
              <a:solidFill>
                <a:schemeClr val="bg1"/>
              </a:solidFill>
              <a:latin typeface="Times New Roman" panose="02020603050405020304" pitchFamily="18" charset="0"/>
            </a:endParaRPr>
          </a:p>
        </p:txBody>
      </p:sp>
      <p:sp>
        <p:nvSpPr>
          <p:cNvPr id="30724" name="Rectangle 6"/>
          <p:cNvSpPr/>
          <p:nvPr/>
        </p:nvSpPr>
        <p:spPr>
          <a:xfrm>
            <a:off x="1116013" y="260350"/>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
        <p:nvSpPr>
          <p:cNvPr id="30725" name="Rectangle 7"/>
          <p:cNvSpPr/>
          <p:nvPr/>
        </p:nvSpPr>
        <p:spPr>
          <a:xfrm>
            <a:off x="1116013" y="1341438"/>
            <a:ext cx="7343775" cy="701675"/>
          </a:xfrm>
          <a:prstGeom prst="rect">
            <a:avLst/>
          </a:prstGeom>
          <a:noFill/>
          <a:ln w="9525">
            <a:noFill/>
          </a:ln>
        </p:spPr>
        <p:txBody>
          <a:bodyPr>
            <a:spAutoFit/>
          </a:bodyPr>
          <a:lstStyle/>
          <a:p>
            <a:pPr algn="l"/>
            <a:r>
              <a:rPr lang="en-US" altLang="zh-CN" b="1" dirty="0">
                <a:solidFill>
                  <a:schemeClr val="accent1"/>
                </a:solidFill>
                <a:latin typeface="Times New Roman" panose="02020603050405020304" pitchFamily="18" charset="0"/>
              </a:rPr>
              <a:t>11 </a:t>
            </a:r>
            <a:r>
              <a:rPr lang="zh-CN" altLang="en-US" b="1" dirty="0">
                <a:solidFill>
                  <a:schemeClr val="accent1"/>
                </a:solidFill>
                <a:latin typeface="Times New Roman" panose="02020603050405020304" pitchFamily="18" charset="0"/>
              </a:rPr>
              <a:t>建筑工程产值：</a:t>
            </a:r>
            <a:r>
              <a:rPr lang="zh-CN" altLang="en-US" b="1" dirty="0">
                <a:solidFill>
                  <a:srgbClr val="008080"/>
                </a:solidFill>
                <a:latin typeface="Times New Roman" panose="02020603050405020304" pitchFamily="18" charset="0"/>
              </a:rPr>
              <a:t>指列入建筑工程预算内的各种工程价值。</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具体包括</a:t>
            </a:r>
            <a:r>
              <a:rPr lang="en-US" altLang="zh-CN" b="1" dirty="0">
                <a:solidFill>
                  <a:srgbClr val="008080"/>
                </a:solidFill>
                <a:latin typeface="Times New Roman" panose="02020603050405020304" pitchFamily="18" charset="0"/>
              </a:rPr>
              <a:t>7</a:t>
            </a:r>
            <a:r>
              <a:rPr lang="zh-CN" altLang="en-US" b="1" dirty="0">
                <a:solidFill>
                  <a:srgbClr val="008080"/>
                </a:solidFill>
                <a:latin typeface="Times New Roman" panose="02020603050405020304" pitchFamily="18" charset="0"/>
              </a:rPr>
              <a:t>类工程价值。</a:t>
            </a:r>
            <a:endParaRPr lang="zh-CN" altLang="en-US" b="1" dirty="0">
              <a:solidFill>
                <a:srgbClr val="008080"/>
              </a:solidFill>
              <a:latin typeface="Times New Roman" panose="02020603050405020304" pitchFamily="18" charset="0"/>
            </a:endParaRPr>
          </a:p>
        </p:txBody>
      </p:sp>
      <p:sp>
        <p:nvSpPr>
          <p:cNvPr id="30726" name="Rectangle 8"/>
          <p:cNvSpPr/>
          <p:nvPr/>
        </p:nvSpPr>
        <p:spPr>
          <a:xfrm>
            <a:off x="827088" y="2133600"/>
            <a:ext cx="7705725" cy="3759200"/>
          </a:xfrm>
          <a:prstGeom prst="rect">
            <a:avLst/>
          </a:prstGeom>
          <a:noFill/>
          <a:ln w="9525">
            <a:noFill/>
          </a:ln>
        </p:spPr>
        <p:txBody>
          <a:bodyPr>
            <a:spAutoFit/>
          </a:bodyPr>
          <a:lstStyle/>
          <a:p>
            <a:pPr algn="l"/>
            <a:r>
              <a:rPr lang="zh-CN" altLang="en-US" sz="1600" b="1" dirty="0">
                <a:solidFill>
                  <a:srgbClr val="008080"/>
                </a:solidFill>
                <a:latin typeface="Times New Roman" panose="02020603050405020304" pitchFamily="18" charset="0"/>
              </a:rPr>
              <a:t>（</a:t>
            </a:r>
            <a:r>
              <a:rPr lang="en-US" altLang="zh-CN" sz="1600" b="1" dirty="0">
                <a:solidFill>
                  <a:srgbClr val="008080"/>
                </a:solidFill>
                <a:latin typeface="Times New Roman" panose="02020603050405020304" pitchFamily="18" charset="0"/>
              </a:rPr>
              <a:t>1</a:t>
            </a:r>
            <a:r>
              <a:rPr lang="zh-CN" altLang="en-US" sz="1600" b="1" dirty="0">
                <a:solidFill>
                  <a:srgbClr val="008080"/>
                </a:solidFill>
                <a:latin typeface="Times New Roman" panose="02020603050405020304" pitchFamily="18" charset="0"/>
              </a:rPr>
              <a:t>）各种房屋。如厂房、仓库、办公室、住宅、商店、学校、医院、俱乐部、食堂、车库、招待所等房屋建筑，按照当前预算制度规定，列入房屋工程预算内的暖气、卫生、通风、照明、煤气等设备价值及其装饰油漆工程，以及列入建筑工程预算内的各种管道（如蒸汽、压缩空气、石油、给排水等管道），电力、电讯电缆导线的敷设等工程。</a:t>
            </a:r>
            <a:endParaRPr lang="zh-CN" altLang="en-US" sz="1600" b="1" dirty="0">
              <a:solidFill>
                <a:srgbClr val="008080"/>
              </a:solidFill>
              <a:latin typeface="Times New Roman" panose="02020603050405020304" pitchFamily="18" charset="0"/>
            </a:endParaRPr>
          </a:p>
          <a:p>
            <a:pPr algn="l"/>
            <a:r>
              <a:rPr lang="zh-CN" altLang="en-US" sz="1600" b="1" dirty="0">
                <a:solidFill>
                  <a:srgbClr val="008080"/>
                </a:solidFill>
                <a:latin typeface="Times New Roman" panose="02020603050405020304" pitchFamily="18" charset="0"/>
              </a:rPr>
              <a:t>     （</a:t>
            </a:r>
            <a:r>
              <a:rPr lang="en-US" altLang="zh-CN" sz="1600" b="1" dirty="0">
                <a:solidFill>
                  <a:srgbClr val="008080"/>
                </a:solidFill>
                <a:latin typeface="Times New Roman" panose="02020603050405020304" pitchFamily="18" charset="0"/>
              </a:rPr>
              <a:t>2</a:t>
            </a:r>
            <a:r>
              <a:rPr lang="zh-CN" altLang="en-US" sz="1600" b="1" dirty="0">
                <a:solidFill>
                  <a:srgbClr val="008080"/>
                </a:solidFill>
                <a:latin typeface="Times New Roman" panose="02020603050405020304" pitchFamily="18" charset="0"/>
              </a:rPr>
              <a:t>）设备基础、支柱、操作平台、梯子、烟囱、凉水塔、水池、灰塔等建筑工程、炼焦炉、裂解炉、蒸汽炉等各种窑炉的砌筑工程及金属结构工程。</a:t>
            </a:r>
            <a:endParaRPr lang="zh-CN" altLang="en-US" sz="1600" b="1" dirty="0">
              <a:solidFill>
                <a:srgbClr val="008080"/>
              </a:solidFill>
              <a:latin typeface="Times New Roman" panose="02020603050405020304" pitchFamily="18" charset="0"/>
            </a:endParaRPr>
          </a:p>
          <a:p>
            <a:pPr algn="l"/>
            <a:r>
              <a:rPr lang="zh-CN" altLang="en-US" sz="1600" b="1" dirty="0">
                <a:solidFill>
                  <a:srgbClr val="008080"/>
                </a:solidFill>
                <a:latin typeface="Times New Roman" panose="02020603050405020304" pitchFamily="18" charset="0"/>
              </a:rPr>
              <a:t>     （</a:t>
            </a:r>
            <a:r>
              <a:rPr lang="en-US" altLang="zh-CN" sz="1600" b="1" dirty="0">
                <a:solidFill>
                  <a:srgbClr val="008080"/>
                </a:solidFill>
                <a:latin typeface="Times New Roman" panose="02020603050405020304" pitchFamily="18" charset="0"/>
              </a:rPr>
              <a:t>3</a:t>
            </a:r>
            <a:r>
              <a:rPr lang="zh-CN" altLang="en-US" sz="1600" b="1" dirty="0">
                <a:solidFill>
                  <a:srgbClr val="008080"/>
                </a:solidFill>
                <a:latin typeface="Times New Roman" panose="02020603050405020304" pitchFamily="18" charset="0"/>
              </a:rPr>
              <a:t>）为施工而进行的建筑场地的布置，工程地质勘探，原有建筑物和障碍物的拆除及平整土地，施工临时用水、电、汽、道路工程，以及完工后建筑场地的清理，环境绿化工作等。</a:t>
            </a:r>
            <a:endParaRPr lang="zh-CN" altLang="en-US" sz="1600" b="1" dirty="0">
              <a:solidFill>
                <a:srgbClr val="008080"/>
              </a:solidFill>
              <a:latin typeface="Times New Roman" panose="02020603050405020304" pitchFamily="18" charset="0"/>
            </a:endParaRPr>
          </a:p>
          <a:p>
            <a:pPr algn="l"/>
            <a:r>
              <a:rPr lang="zh-CN" altLang="en-US" sz="1600" b="1" dirty="0">
                <a:solidFill>
                  <a:srgbClr val="008080"/>
                </a:solidFill>
                <a:latin typeface="Times New Roman" panose="02020603050405020304" pitchFamily="18" charset="0"/>
              </a:rPr>
              <a:t>     （</a:t>
            </a:r>
            <a:r>
              <a:rPr lang="en-US" altLang="zh-CN" sz="1600" b="1" dirty="0">
                <a:solidFill>
                  <a:srgbClr val="008080"/>
                </a:solidFill>
                <a:latin typeface="Times New Roman" panose="02020603050405020304" pitchFamily="18" charset="0"/>
              </a:rPr>
              <a:t>4</a:t>
            </a:r>
            <a:r>
              <a:rPr lang="zh-CN" altLang="en-US" sz="1600" b="1" dirty="0">
                <a:solidFill>
                  <a:srgbClr val="008080"/>
                </a:solidFill>
                <a:latin typeface="Times New Roman" panose="02020603050405020304" pitchFamily="18" charset="0"/>
              </a:rPr>
              <a:t>）矿井的开凿、井巷掘进延伸、露天矿的剥离、石油、天然气钻井工程和铁路、公路、港口、桥梁等工程。</a:t>
            </a:r>
            <a:endParaRPr lang="zh-CN" altLang="en-US" sz="1600" b="1" dirty="0">
              <a:solidFill>
                <a:srgbClr val="008080"/>
              </a:solidFill>
              <a:latin typeface="Times New Roman" panose="02020603050405020304" pitchFamily="18" charset="0"/>
            </a:endParaRPr>
          </a:p>
          <a:p>
            <a:pPr algn="l"/>
            <a:r>
              <a:rPr lang="zh-CN" altLang="en-US" sz="1600" b="1" dirty="0">
                <a:solidFill>
                  <a:srgbClr val="008080"/>
                </a:solidFill>
                <a:latin typeface="Times New Roman" panose="02020603050405020304" pitchFamily="18" charset="0"/>
              </a:rPr>
              <a:t>     （</a:t>
            </a:r>
            <a:r>
              <a:rPr lang="en-US" altLang="zh-CN" sz="1600" b="1" dirty="0">
                <a:solidFill>
                  <a:srgbClr val="008080"/>
                </a:solidFill>
                <a:latin typeface="Times New Roman" panose="02020603050405020304" pitchFamily="18" charset="0"/>
              </a:rPr>
              <a:t>5</a:t>
            </a:r>
            <a:r>
              <a:rPr lang="zh-CN" altLang="en-US" sz="1600" b="1" dirty="0">
                <a:solidFill>
                  <a:srgbClr val="008080"/>
                </a:solidFill>
                <a:latin typeface="Times New Roman" panose="02020603050405020304" pitchFamily="18" charset="0"/>
              </a:rPr>
              <a:t>）水利工程，如水库、堤坝、灌渠以及河道整治等工程。</a:t>
            </a:r>
            <a:endParaRPr lang="zh-CN" altLang="en-US" sz="1600" b="1" dirty="0">
              <a:solidFill>
                <a:srgbClr val="008080"/>
              </a:solidFill>
              <a:latin typeface="Times New Roman" panose="02020603050405020304" pitchFamily="18" charset="0"/>
            </a:endParaRPr>
          </a:p>
          <a:p>
            <a:pPr algn="l"/>
            <a:r>
              <a:rPr lang="zh-CN" altLang="en-US" sz="1600" b="1" dirty="0">
                <a:solidFill>
                  <a:srgbClr val="008080"/>
                </a:solidFill>
                <a:latin typeface="Times New Roman" panose="02020603050405020304" pitchFamily="18" charset="0"/>
              </a:rPr>
              <a:t>     （</a:t>
            </a:r>
            <a:r>
              <a:rPr lang="en-US" altLang="zh-CN" sz="1600" b="1" dirty="0">
                <a:solidFill>
                  <a:srgbClr val="008080"/>
                </a:solidFill>
                <a:latin typeface="Times New Roman" panose="02020603050405020304" pitchFamily="18" charset="0"/>
              </a:rPr>
              <a:t>6</a:t>
            </a:r>
            <a:r>
              <a:rPr lang="zh-CN" altLang="en-US" sz="1600" b="1" dirty="0">
                <a:solidFill>
                  <a:srgbClr val="008080"/>
                </a:solidFill>
                <a:latin typeface="Times New Roman" panose="02020603050405020304" pitchFamily="18" charset="0"/>
              </a:rPr>
              <a:t>）防空、地下建筑等特殊工程。</a:t>
            </a:r>
            <a:endParaRPr lang="zh-CN" altLang="en-US" sz="1600" b="1" dirty="0">
              <a:solidFill>
                <a:srgbClr val="008080"/>
              </a:solidFill>
              <a:latin typeface="Times New Roman" panose="02020603050405020304" pitchFamily="18" charset="0"/>
            </a:endParaRPr>
          </a:p>
          <a:p>
            <a:pPr algn="l"/>
            <a:r>
              <a:rPr lang="zh-CN" altLang="en-US" sz="1600" b="1" dirty="0">
                <a:solidFill>
                  <a:srgbClr val="008080"/>
                </a:solidFill>
                <a:latin typeface="Times New Roman" panose="02020603050405020304" pitchFamily="18" charset="0"/>
              </a:rPr>
              <a:t>     （</a:t>
            </a:r>
            <a:r>
              <a:rPr lang="en-US" altLang="zh-CN" sz="1600" b="1" dirty="0">
                <a:solidFill>
                  <a:srgbClr val="008080"/>
                </a:solidFill>
                <a:latin typeface="Times New Roman" panose="02020603050405020304" pitchFamily="18" charset="0"/>
              </a:rPr>
              <a:t>7</a:t>
            </a:r>
            <a:r>
              <a:rPr lang="zh-CN" altLang="en-US" sz="1600" b="1" dirty="0">
                <a:solidFill>
                  <a:srgbClr val="008080"/>
                </a:solidFill>
                <a:latin typeface="Times New Roman" panose="02020603050405020304" pitchFamily="18" charset="0"/>
              </a:rPr>
              <a:t>）装饰装修工程。</a:t>
            </a:r>
            <a:endParaRPr lang="zh-CN" altLang="en-US" sz="1600" b="1" dirty="0">
              <a:solidFill>
                <a:srgbClr val="008080"/>
              </a:solidFill>
              <a:latin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p:nvPr/>
        </p:nvSpPr>
        <p:spPr>
          <a:xfrm>
            <a:off x="431800" y="115888"/>
            <a:ext cx="8712200" cy="701675"/>
          </a:xfrm>
          <a:prstGeom prst="rect">
            <a:avLst/>
          </a:prstGeom>
          <a:noFill/>
          <a:ln w="9525">
            <a:noFill/>
          </a:ln>
        </p:spPr>
        <p:txBody>
          <a:bodyPr>
            <a:spAutoFit/>
          </a:bodyPr>
          <a:lstStyle/>
          <a:p>
            <a:r>
              <a:rPr lang="zh-CN" altLang="en-US" sz="4000" b="1" dirty="0">
                <a:solidFill>
                  <a:srgbClr val="008080"/>
                </a:solidFill>
                <a:latin typeface="Times New Roman" panose="02020603050405020304" pitchFamily="18" charset="0"/>
              </a:rPr>
              <a:t>一、 </a:t>
            </a:r>
            <a:r>
              <a:rPr lang="zh-CN" altLang="en-US" sz="3600" b="1" dirty="0">
                <a:solidFill>
                  <a:srgbClr val="008080"/>
                </a:solidFill>
                <a:latin typeface="Times New Roman" panose="02020603050405020304" pitchFamily="18" charset="0"/>
              </a:rPr>
              <a:t>年报及定报主要报表</a:t>
            </a:r>
            <a:endParaRPr lang="zh-CN" altLang="en-US" sz="3600" b="1" dirty="0">
              <a:solidFill>
                <a:srgbClr val="008080"/>
              </a:solidFill>
              <a:latin typeface="Times New Roman" panose="02020603050405020304" pitchFamily="18" charset="0"/>
            </a:endParaRPr>
          </a:p>
        </p:txBody>
      </p:sp>
      <p:sp>
        <p:nvSpPr>
          <p:cNvPr id="4099" name="Line 3"/>
          <p:cNvSpPr/>
          <p:nvPr/>
        </p:nvSpPr>
        <p:spPr>
          <a:xfrm>
            <a:off x="755650" y="765175"/>
            <a:ext cx="7956550" cy="0"/>
          </a:xfrm>
          <a:prstGeom prst="line">
            <a:avLst/>
          </a:prstGeom>
          <a:ln w="38100" cap="flat" cmpd="sng">
            <a:solidFill>
              <a:srgbClr val="339966"/>
            </a:solidFill>
            <a:prstDash val="solid"/>
            <a:headEnd type="none" w="med" len="med"/>
            <a:tailEnd type="none" w="med" len="med"/>
          </a:ln>
        </p:spPr>
      </p:sp>
      <p:sp>
        <p:nvSpPr>
          <p:cNvPr id="4100" name="Text Box 4"/>
          <p:cNvSpPr txBox="1"/>
          <p:nvPr/>
        </p:nvSpPr>
        <p:spPr>
          <a:xfrm>
            <a:off x="827088" y="1052513"/>
            <a:ext cx="5616575" cy="457200"/>
          </a:xfrm>
          <a:prstGeom prst="rect">
            <a:avLst/>
          </a:prstGeom>
          <a:noFill/>
          <a:ln w="9525">
            <a:noFill/>
          </a:ln>
        </p:spPr>
        <p:txBody>
          <a:bodyPr>
            <a:spAutoFit/>
          </a:bodyPr>
          <a:lstStyle/>
          <a:p>
            <a:pPr algn="l"/>
            <a:r>
              <a:rPr lang="en-US" altLang="zh-CN" sz="2400" dirty="0">
                <a:latin typeface="Times New Roman" panose="02020603050405020304" pitchFamily="18" charset="0"/>
              </a:rPr>
              <a:t>    </a:t>
            </a:r>
            <a:r>
              <a:rPr lang="en-US" altLang="zh-CN" sz="2400" dirty="0">
                <a:solidFill>
                  <a:srgbClr val="FF0000"/>
                </a:solidFill>
                <a:latin typeface="Times New Roman" panose="02020603050405020304" pitchFamily="18" charset="0"/>
              </a:rPr>
              <a:t>1.</a:t>
            </a:r>
            <a:r>
              <a:rPr lang="zh-CN" altLang="en-US" sz="2400" dirty="0">
                <a:solidFill>
                  <a:srgbClr val="FF0000"/>
                </a:solidFill>
                <a:latin typeface="Times New Roman" panose="02020603050405020304" pitchFamily="18" charset="0"/>
              </a:rPr>
              <a:t>统计范围 、内容、原则</a:t>
            </a:r>
            <a:endParaRPr lang="zh-CN" altLang="en-US" sz="1400" b="1" dirty="0">
              <a:solidFill>
                <a:srgbClr val="FF33CC"/>
              </a:solidFill>
              <a:latin typeface="Times New Roman" panose="02020603050405020304" pitchFamily="18" charset="0"/>
            </a:endParaRPr>
          </a:p>
        </p:txBody>
      </p:sp>
      <p:sp>
        <p:nvSpPr>
          <p:cNvPr id="4101" name="Text Box 6"/>
          <p:cNvSpPr txBox="1"/>
          <p:nvPr/>
        </p:nvSpPr>
        <p:spPr>
          <a:xfrm>
            <a:off x="1116013" y="1484313"/>
            <a:ext cx="4756150" cy="396875"/>
          </a:xfrm>
          <a:prstGeom prst="rect">
            <a:avLst/>
          </a:prstGeom>
          <a:noFill/>
          <a:ln w="9525">
            <a:noFill/>
          </a:ln>
        </p:spPr>
        <p:txBody>
          <a:bodyPr wrap="none">
            <a:spAutoFit/>
          </a:bodyPr>
          <a:lstStyle/>
          <a:p>
            <a:r>
              <a:rPr lang="en-US" altLang="zh-CN" dirty="0">
                <a:solidFill>
                  <a:schemeClr val="hlink"/>
                </a:solidFill>
                <a:latin typeface="Times New Roman" panose="02020603050405020304" pitchFamily="18" charset="0"/>
              </a:rPr>
              <a:t>2. </a:t>
            </a:r>
            <a:r>
              <a:rPr lang="zh-CN" altLang="en-US" dirty="0">
                <a:solidFill>
                  <a:schemeClr val="hlink"/>
                </a:solidFill>
                <a:latin typeface="Times New Roman" panose="02020603050405020304" pitchFamily="18" charset="0"/>
              </a:rPr>
              <a:t>建筑业企业一套表主要表式和报送时间</a:t>
            </a:r>
            <a:endParaRPr lang="zh-CN" altLang="en-US" dirty="0">
              <a:solidFill>
                <a:schemeClr val="hlink"/>
              </a:solidFill>
              <a:latin typeface="Times New Roman" panose="02020603050405020304" pitchFamily="18" charset="0"/>
            </a:endParaRPr>
          </a:p>
        </p:txBody>
      </p:sp>
      <p:pic>
        <p:nvPicPr>
          <p:cNvPr id="4102" name="Picture 7"/>
          <p:cNvPicPr>
            <a:picLocks noChangeAspect="1"/>
          </p:cNvPicPr>
          <p:nvPr/>
        </p:nvPicPr>
        <p:blipFill>
          <a:blip r:embed="rId1"/>
          <a:stretch>
            <a:fillRect/>
          </a:stretch>
        </p:blipFill>
        <p:spPr>
          <a:xfrm>
            <a:off x="971550" y="1989138"/>
            <a:ext cx="7667625" cy="4298950"/>
          </a:xfrm>
          <a:prstGeom prst="rect">
            <a:avLst/>
          </a:prstGeom>
          <a:noFill/>
          <a:ln w="25400" cap="flat" cmpd="sng">
            <a:solidFill>
              <a:srgbClr val="99CC00"/>
            </a:solidFill>
            <a:prstDash val="solid"/>
            <a:miter/>
            <a:headEnd type="none" w="med" len="med"/>
            <a:tailEnd type="none" w="med" len="me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746" name="AutoShape 3"/>
          <p:cNvCxnSpPr/>
          <p:nvPr/>
        </p:nvCxnSpPr>
        <p:spPr>
          <a:xfrm>
            <a:off x="827088" y="981075"/>
            <a:ext cx="7956550" cy="0"/>
          </a:xfrm>
          <a:prstGeom prst="straightConnector1">
            <a:avLst/>
          </a:prstGeom>
          <a:ln w="34925" cap="flat" cmpd="sng">
            <a:solidFill>
              <a:srgbClr val="008000"/>
            </a:solidFill>
            <a:prstDash val="solid"/>
            <a:headEnd type="none" w="med" len="med"/>
            <a:tailEnd type="none" w="med" len="med"/>
          </a:ln>
        </p:spPr>
      </p:cxnSp>
      <p:sp>
        <p:nvSpPr>
          <p:cNvPr id="31747" name="Rectangle 4"/>
          <p:cNvSpPr/>
          <p:nvPr/>
        </p:nvSpPr>
        <p:spPr>
          <a:xfrm>
            <a:off x="971550" y="1125538"/>
            <a:ext cx="8172450" cy="1006475"/>
          </a:xfrm>
          <a:prstGeom prst="rect">
            <a:avLst/>
          </a:prstGeom>
          <a:noFill/>
          <a:ln w="9525">
            <a:noFill/>
          </a:ln>
        </p:spPr>
        <p:txBody>
          <a:bodyPr>
            <a:spAutoFit/>
          </a:bodyPr>
          <a:lstStyle/>
          <a:p>
            <a:pPr algn="l"/>
            <a:r>
              <a:rPr lang="en-US" altLang="zh-CN" b="1" dirty="0">
                <a:solidFill>
                  <a:schemeClr val="accent1"/>
                </a:solidFill>
                <a:latin typeface="Times New Roman" panose="02020603050405020304" pitchFamily="18" charset="0"/>
              </a:rPr>
              <a:t>   12  </a:t>
            </a:r>
            <a:r>
              <a:rPr lang="zh-CN" altLang="en-US" b="1" dirty="0">
                <a:solidFill>
                  <a:schemeClr val="accent1"/>
                </a:solidFill>
                <a:latin typeface="Times New Roman" panose="02020603050405020304" pitchFamily="18" charset="0"/>
              </a:rPr>
              <a:t>安装工程产值：</a:t>
            </a:r>
            <a:r>
              <a:rPr lang="zh-CN" altLang="en-US" b="1" dirty="0">
                <a:solidFill>
                  <a:srgbClr val="008080"/>
                </a:solidFill>
                <a:latin typeface="Times New Roman" panose="02020603050405020304" pitchFamily="18" charset="0"/>
              </a:rPr>
              <a:t>指设备安装工程价值。</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▲注意事项：在设备安装产值中，不得包括被安装设备本身价值。</a:t>
            </a:r>
            <a:endParaRPr lang="zh-CN" altLang="en-US" b="1" dirty="0">
              <a:solidFill>
                <a:srgbClr val="008080"/>
              </a:solidFill>
              <a:latin typeface="Times New Roman" panose="02020603050405020304" pitchFamily="18" charset="0"/>
            </a:endParaRPr>
          </a:p>
          <a:p>
            <a:pPr algn="l"/>
            <a:r>
              <a:rPr lang="zh-CN" altLang="en-US" dirty="0">
                <a:solidFill>
                  <a:schemeClr val="bg1"/>
                </a:solidFill>
                <a:latin typeface="Times New Roman" panose="02020603050405020304" pitchFamily="18" charset="0"/>
              </a:rPr>
              <a:t>       </a:t>
            </a:r>
            <a:endParaRPr lang="zh-CN" altLang="en-US" dirty="0">
              <a:solidFill>
                <a:schemeClr val="bg1"/>
              </a:solidFill>
              <a:latin typeface="Times New Roman" panose="02020603050405020304" pitchFamily="18" charset="0"/>
            </a:endParaRPr>
          </a:p>
        </p:txBody>
      </p:sp>
      <p:sp>
        <p:nvSpPr>
          <p:cNvPr id="31748" name="Rectangle 8"/>
          <p:cNvSpPr/>
          <p:nvPr/>
        </p:nvSpPr>
        <p:spPr>
          <a:xfrm>
            <a:off x="1042988" y="115888"/>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
        <p:nvSpPr>
          <p:cNvPr id="31749" name="Rectangle 9"/>
          <p:cNvSpPr/>
          <p:nvPr/>
        </p:nvSpPr>
        <p:spPr>
          <a:xfrm>
            <a:off x="1187450" y="1858963"/>
            <a:ext cx="7705725" cy="1616075"/>
          </a:xfrm>
          <a:prstGeom prst="rect">
            <a:avLst/>
          </a:prstGeom>
          <a:noFill/>
          <a:ln w="9525">
            <a:noFill/>
          </a:ln>
        </p:spPr>
        <p:txBody>
          <a:bodyPr>
            <a:spAutoFit/>
          </a:bodyPr>
          <a:lstStyle/>
          <a:p>
            <a:pPr algn="l"/>
            <a:r>
              <a:rPr lang="en-US" altLang="zh-CN" b="1" dirty="0">
                <a:solidFill>
                  <a:schemeClr val="accent1"/>
                </a:solidFill>
                <a:latin typeface="Times New Roman" panose="02020603050405020304" pitchFamily="18" charset="0"/>
              </a:rPr>
              <a:t>13 </a:t>
            </a:r>
            <a:r>
              <a:rPr lang="zh-CN" altLang="en-US" b="1" dirty="0">
                <a:solidFill>
                  <a:schemeClr val="accent1"/>
                </a:solidFill>
                <a:latin typeface="Times New Roman" panose="02020603050405020304" pitchFamily="18" charset="0"/>
              </a:rPr>
              <a:t>其他产值：</a:t>
            </a:r>
            <a:r>
              <a:rPr lang="zh-CN" altLang="en-US" b="1" dirty="0">
                <a:solidFill>
                  <a:srgbClr val="008080"/>
                </a:solidFill>
                <a:latin typeface="Times New Roman" panose="02020603050405020304" pitchFamily="18" charset="0"/>
              </a:rPr>
              <a:t>建筑业总产值中除建筑工程、安装工程以外的产值。包括房屋构筑物修理产值、非标准设备制造产值、总包企业向分包企业收取的管理费以及不能明确划分的施工活动所完成的产值。</a:t>
            </a:r>
            <a:endParaRPr lang="zh-CN" altLang="en-US" b="1" dirty="0">
              <a:solidFill>
                <a:srgbClr val="008080"/>
              </a:solidFill>
              <a:latin typeface="Times New Roman" panose="02020603050405020304" pitchFamily="18" charset="0"/>
            </a:endParaRPr>
          </a:p>
          <a:p>
            <a:pPr algn="l"/>
            <a:r>
              <a:rPr lang="zh-CN" altLang="en-US" dirty="0">
                <a:solidFill>
                  <a:srgbClr val="FF33CC"/>
                </a:solidFill>
                <a:latin typeface="Times New Roman" panose="02020603050405020304" pitchFamily="18" charset="0"/>
              </a:rPr>
              <a:t> </a:t>
            </a:r>
            <a:endParaRPr lang="zh-CN" altLang="en-US" dirty="0">
              <a:solidFill>
                <a:srgbClr val="FF33CC"/>
              </a:solidFill>
              <a:latin typeface="Times New Roman" panose="02020603050405020304" pitchFamily="18" charset="0"/>
            </a:endParaRPr>
          </a:p>
          <a:p>
            <a:pPr algn="l"/>
            <a:r>
              <a:rPr lang="zh-CN" altLang="en-US" dirty="0">
                <a:solidFill>
                  <a:srgbClr val="FF33CC"/>
                </a:solidFill>
                <a:latin typeface="Times New Roman" panose="02020603050405020304" pitchFamily="18" charset="0"/>
              </a:rPr>
              <a:t>      </a:t>
            </a:r>
            <a:r>
              <a:rPr lang="zh-CN" altLang="en-US" b="1" dirty="0">
                <a:solidFill>
                  <a:srgbClr val="FF33CC"/>
                </a:solidFill>
                <a:latin typeface="Times New Roman" panose="02020603050405020304" pitchFamily="18" charset="0"/>
              </a:rPr>
              <a:t>其他产值</a:t>
            </a:r>
            <a:r>
              <a:rPr lang="en-US" altLang="zh-CN" b="1" dirty="0">
                <a:solidFill>
                  <a:srgbClr val="FF33CC"/>
                </a:solidFill>
                <a:latin typeface="Times New Roman" panose="02020603050405020304" pitchFamily="18" charset="0"/>
              </a:rPr>
              <a:t>=</a:t>
            </a:r>
            <a:r>
              <a:rPr lang="zh-CN" altLang="en-US" b="1" dirty="0">
                <a:solidFill>
                  <a:srgbClr val="FF33CC"/>
                </a:solidFill>
                <a:latin typeface="Times New Roman" panose="02020603050405020304" pitchFamily="18" charset="0"/>
              </a:rPr>
              <a:t>建筑业总产值</a:t>
            </a:r>
            <a:r>
              <a:rPr lang="en-US" altLang="zh-CN" b="1" dirty="0">
                <a:solidFill>
                  <a:srgbClr val="FF33CC"/>
                </a:solidFill>
                <a:latin typeface="Times New Roman" panose="02020603050405020304" pitchFamily="18" charset="0"/>
              </a:rPr>
              <a:t>-</a:t>
            </a:r>
            <a:r>
              <a:rPr lang="zh-CN" altLang="en-US" b="1" dirty="0">
                <a:solidFill>
                  <a:srgbClr val="FF33CC"/>
                </a:solidFill>
                <a:latin typeface="Times New Roman" panose="02020603050405020304" pitchFamily="18" charset="0"/>
              </a:rPr>
              <a:t>（建筑工程产值</a:t>
            </a:r>
            <a:r>
              <a:rPr lang="en-US" altLang="zh-CN" b="1" dirty="0">
                <a:solidFill>
                  <a:srgbClr val="FF33CC"/>
                </a:solidFill>
                <a:latin typeface="Times New Roman" panose="02020603050405020304" pitchFamily="18" charset="0"/>
              </a:rPr>
              <a:t>+</a:t>
            </a:r>
            <a:r>
              <a:rPr lang="zh-CN" altLang="en-US" b="1" dirty="0">
                <a:solidFill>
                  <a:srgbClr val="FF33CC"/>
                </a:solidFill>
                <a:latin typeface="Times New Roman" panose="02020603050405020304" pitchFamily="18" charset="0"/>
              </a:rPr>
              <a:t>安装工程产值）</a:t>
            </a:r>
            <a:endParaRPr lang="zh-CN" altLang="en-US" b="1" dirty="0">
              <a:solidFill>
                <a:srgbClr val="FF33CC"/>
              </a:solidFill>
              <a:latin typeface="Times New Roman" panose="02020603050405020304" pitchFamily="18" charset="0"/>
            </a:endParaRPr>
          </a:p>
        </p:txBody>
      </p:sp>
      <p:sp>
        <p:nvSpPr>
          <p:cNvPr id="31750" name="Rectangle 10"/>
          <p:cNvSpPr/>
          <p:nvPr/>
        </p:nvSpPr>
        <p:spPr>
          <a:xfrm>
            <a:off x="971550" y="3573463"/>
            <a:ext cx="7632700" cy="2835275"/>
          </a:xfrm>
          <a:prstGeom prst="rect">
            <a:avLst/>
          </a:prstGeom>
          <a:noFill/>
          <a:ln w="9525">
            <a:noFill/>
          </a:ln>
        </p:spPr>
        <p:txBody>
          <a:bodyPr>
            <a:spAutoFit/>
          </a:bodyPr>
          <a:lstStyle/>
          <a:p>
            <a:pPr algn="l"/>
            <a:r>
              <a:rPr lang="zh-CN" altLang="en-US" b="1" dirty="0">
                <a:solidFill>
                  <a:srgbClr val="008080"/>
                </a:solidFill>
                <a:latin typeface="Times New Roman" panose="02020603050405020304" pitchFamily="18" charset="0"/>
              </a:rPr>
              <a:t>其他产值包含四方面内容：</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①房屋构筑物修理产值：指房屋和构筑物的修理所完成的产值，但不包括被修理房屋、构筑物本身价值和生产设备的修理价值。</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②非标准设备制造产值：指加工制造没有定型的非标准生产设备的加工费和原材料价值</a:t>
            </a:r>
            <a:r>
              <a:rPr lang="en-US" altLang="zh-CN" b="1" dirty="0">
                <a:solidFill>
                  <a:srgbClr val="008080"/>
                </a:solidFill>
                <a:latin typeface="Times New Roman" panose="02020603050405020304" pitchFamily="18" charset="0"/>
              </a:rPr>
              <a:t>(</a:t>
            </a:r>
            <a:r>
              <a:rPr lang="zh-CN" altLang="en-US" b="1" dirty="0">
                <a:solidFill>
                  <a:srgbClr val="008080"/>
                </a:solidFill>
                <a:latin typeface="Times New Roman" panose="02020603050405020304" pitchFamily="18" charset="0"/>
              </a:rPr>
              <a:t>如化工厂、炼油厂用的各种罐、槽，矿井生产统一使用的各种漏斗、三角槽、阀门等</a:t>
            </a:r>
            <a:r>
              <a:rPr lang="en-US" altLang="zh-CN" b="1" dirty="0">
                <a:solidFill>
                  <a:srgbClr val="008080"/>
                </a:solidFill>
                <a:latin typeface="Times New Roman" panose="02020603050405020304" pitchFamily="18" charset="0"/>
              </a:rPr>
              <a:t>)</a:t>
            </a:r>
            <a:r>
              <a:rPr lang="zh-CN" altLang="en-US" b="1" dirty="0">
                <a:solidFill>
                  <a:srgbClr val="008080"/>
                </a:solidFill>
                <a:latin typeface="Times New Roman" panose="02020603050405020304" pitchFamily="18" charset="0"/>
              </a:rPr>
              <a:t>以及附属加工厂为本企业承建工程制作的非标准设备的价值。</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③总包企业向分包企业收取的管理费。</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④不能明确划分的施工活动所完成的产值。</a:t>
            </a:r>
            <a:endParaRPr lang="zh-CN" altLang="en-US" b="1" dirty="0">
              <a:solidFill>
                <a:srgbClr val="008080"/>
              </a:solidFill>
              <a:latin typeface="Times New Roman" panose="02020603050405020304"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p:nvPr/>
        </p:nvSpPr>
        <p:spPr>
          <a:xfrm>
            <a:off x="755650" y="1196975"/>
            <a:ext cx="7924800" cy="4965700"/>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3200" b="1" dirty="0">
                <a:solidFill>
                  <a:schemeClr val="accent1"/>
                </a:solidFill>
                <a:latin typeface="隶书" panose="02010509060101010101" pitchFamily="49" charset="-122"/>
                <a:ea typeface="隶书" panose="02010509060101010101" pitchFamily="49" charset="-122"/>
              </a:rPr>
              <a:t>14 </a:t>
            </a:r>
            <a:r>
              <a:rPr lang="zh-CN" altLang="en-US" sz="3200" b="1" dirty="0">
                <a:solidFill>
                  <a:schemeClr val="accent1"/>
                </a:solidFill>
                <a:latin typeface="隶书" panose="02010509060101010101" pitchFamily="49" charset="-122"/>
                <a:ea typeface="隶书" panose="02010509060101010101" pitchFamily="49" charset="-122"/>
              </a:rPr>
              <a:t>竣工产值：</a:t>
            </a:r>
            <a:r>
              <a:rPr lang="zh-CN" altLang="en-US" sz="3200" dirty="0">
                <a:solidFill>
                  <a:srgbClr val="008080"/>
                </a:solidFill>
                <a:latin typeface="隶书" panose="02010509060101010101" pitchFamily="49" charset="-122"/>
                <a:ea typeface="隶书" panose="02010509060101010101" pitchFamily="49" charset="-122"/>
              </a:rPr>
              <a:t>以单位工程为对象，按照设计所规定的工程内容全部完成，达到了设计规定的交工条件，经有关部门检查验收鉴定合格的单位工程价值，即为竣工产值。</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chemeClr val="bg1"/>
                </a:solidFill>
                <a:latin typeface="隶书" panose="02010509060101010101" pitchFamily="49" charset="-122"/>
                <a:ea typeface="隶书" panose="02010509060101010101" pitchFamily="49" charset="-122"/>
              </a:rPr>
              <a:t>    </a:t>
            </a:r>
            <a:r>
              <a:rPr lang="zh-CN" altLang="en-US" sz="3200" dirty="0">
                <a:solidFill>
                  <a:srgbClr val="FF0000"/>
                </a:solidFill>
                <a:latin typeface="隶书" panose="02010509060101010101" pitchFamily="49" charset="-122"/>
                <a:ea typeface="隶书" panose="02010509060101010101" pitchFamily="49" charset="-122"/>
              </a:rPr>
              <a:t>统计依据：</a:t>
            </a:r>
            <a:r>
              <a:rPr lang="zh-CN" altLang="en-US" sz="3200" dirty="0">
                <a:solidFill>
                  <a:srgbClr val="008080"/>
                </a:solidFill>
                <a:latin typeface="隶书" panose="02010509060101010101" pitchFamily="49" charset="-122"/>
                <a:ea typeface="隶书" panose="02010509060101010101" pitchFamily="49" charset="-122"/>
              </a:rPr>
              <a:t>竣工产值统计的依据是企业承包的工程只有同时满足以下两个条件时，才能计算竣工产值。</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a:t>
            </a:r>
            <a:r>
              <a:rPr lang="en-US" altLang="zh-CN" sz="3200" dirty="0">
                <a:solidFill>
                  <a:srgbClr val="008080"/>
                </a:solidFill>
                <a:latin typeface="隶书" panose="02010509060101010101" pitchFamily="49" charset="-122"/>
                <a:ea typeface="隶书" panose="02010509060101010101" pitchFamily="49" charset="-122"/>
              </a:rPr>
              <a:t>1</a:t>
            </a:r>
            <a:r>
              <a:rPr lang="zh-CN" altLang="en-US" sz="3200" dirty="0">
                <a:solidFill>
                  <a:srgbClr val="008080"/>
                </a:solidFill>
                <a:latin typeface="隶书" panose="02010509060101010101" pitchFamily="49" charset="-122"/>
                <a:ea typeface="隶书" panose="02010509060101010101" pitchFamily="49" charset="-122"/>
              </a:rPr>
              <a:t>）承包合同中规定的单位工程内容全部完成，达到设计规定的交工条件。</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a:t>
            </a:r>
            <a:r>
              <a:rPr lang="en-US" altLang="zh-CN" sz="3200" dirty="0">
                <a:solidFill>
                  <a:srgbClr val="008080"/>
                </a:solidFill>
                <a:latin typeface="隶书" panose="02010509060101010101" pitchFamily="49" charset="-122"/>
                <a:ea typeface="隶书" panose="02010509060101010101" pitchFamily="49" charset="-122"/>
              </a:rPr>
              <a:t>2</a:t>
            </a:r>
            <a:r>
              <a:rPr lang="zh-CN" altLang="en-US" sz="3200" dirty="0">
                <a:solidFill>
                  <a:srgbClr val="008080"/>
                </a:solidFill>
                <a:latin typeface="隶书" panose="02010509060101010101" pitchFamily="49" charset="-122"/>
                <a:ea typeface="隶书" panose="02010509060101010101" pitchFamily="49" charset="-122"/>
              </a:rPr>
              <a:t>）经有关部门检查验收鉴定合格。</a:t>
            </a:r>
            <a:endParaRPr lang="zh-CN" altLang="en-US" sz="3200" dirty="0">
              <a:solidFill>
                <a:srgbClr val="008080"/>
              </a:solidFill>
              <a:latin typeface="隶书" panose="02010509060101010101" pitchFamily="49" charset="-122"/>
              <a:ea typeface="隶书" panose="02010509060101010101" pitchFamily="49" charset="-122"/>
            </a:endParaRPr>
          </a:p>
        </p:txBody>
      </p:sp>
      <p:cxnSp>
        <p:nvCxnSpPr>
          <p:cNvPr id="32771" name="AutoShape 5"/>
          <p:cNvCxnSpPr/>
          <p:nvPr/>
        </p:nvCxnSpPr>
        <p:spPr>
          <a:xfrm>
            <a:off x="611188" y="1052513"/>
            <a:ext cx="7956550" cy="0"/>
          </a:xfrm>
          <a:prstGeom prst="straightConnector1">
            <a:avLst/>
          </a:prstGeom>
          <a:ln w="34925" cap="flat" cmpd="sng">
            <a:solidFill>
              <a:srgbClr val="008000"/>
            </a:solidFill>
            <a:prstDash val="solid"/>
            <a:headEnd type="none" w="med" len="med"/>
            <a:tailEnd type="none" w="med" len="med"/>
          </a:ln>
        </p:spPr>
      </p:cxnSp>
      <p:sp>
        <p:nvSpPr>
          <p:cNvPr id="32772" name="Rectangle 6"/>
          <p:cNvSpPr/>
          <p:nvPr/>
        </p:nvSpPr>
        <p:spPr>
          <a:xfrm>
            <a:off x="1258888" y="188913"/>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p:nvPr/>
        </p:nvSpPr>
        <p:spPr>
          <a:xfrm>
            <a:off x="755650" y="1557338"/>
            <a:ext cx="7924800" cy="579437"/>
          </a:xfrm>
          <a:prstGeom prst="rect">
            <a:avLst/>
          </a:prstGeom>
          <a:noFill/>
          <a:ln w="9525">
            <a:noFill/>
          </a:ln>
        </p:spPr>
        <p:txBody>
          <a:bodyPr>
            <a:spAutoFit/>
          </a:bodyPr>
          <a:lstStyle/>
          <a:p>
            <a:pPr algn="l"/>
            <a:r>
              <a:rPr lang="en-US" altLang="zh-CN" sz="3200" dirty="0">
                <a:solidFill>
                  <a:srgbClr val="FF0000"/>
                </a:solidFill>
                <a:latin typeface="隶书" panose="02010509060101010101" pitchFamily="49" charset="-122"/>
                <a:ea typeface="隶书" panose="02010509060101010101" pitchFamily="49" charset="-122"/>
              </a:rPr>
              <a:t>    </a:t>
            </a:r>
            <a:r>
              <a:rPr lang="zh-CN" altLang="en-US" sz="3200" dirty="0">
                <a:solidFill>
                  <a:srgbClr val="FF0000"/>
                </a:solidFill>
                <a:latin typeface="隶书" panose="02010509060101010101" pitchFamily="49" charset="-122"/>
                <a:ea typeface="隶书" panose="02010509060101010101" pitchFamily="49" charset="-122"/>
              </a:rPr>
              <a:t>填报依据：</a:t>
            </a:r>
            <a:r>
              <a:rPr lang="en-US" altLang="zh-CN" sz="3200" dirty="0">
                <a:solidFill>
                  <a:srgbClr val="008080"/>
                </a:solidFill>
                <a:latin typeface="隶书" panose="02010509060101010101" pitchFamily="49" charset="-122"/>
                <a:ea typeface="隶书" panose="02010509060101010101" pitchFamily="49" charset="-122"/>
              </a:rPr>
              <a:t>《</a:t>
            </a:r>
            <a:r>
              <a:rPr lang="zh-CN" altLang="en-US" sz="3200" dirty="0">
                <a:solidFill>
                  <a:srgbClr val="008080"/>
                </a:solidFill>
                <a:latin typeface="隶书" panose="02010509060101010101" pitchFamily="49" charset="-122"/>
                <a:ea typeface="隶书" panose="02010509060101010101" pitchFamily="49" charset="-122"/>
              </a:rPr>
              <a:t>工程竣工验收报告</a:t>
            </a:r>
            <a:r>
              <a:rPr lang="en-US" altLang="zh-CN" sz="3200" dirty="0">
                <a:solidFill>
                  <a:srgbClr val="008080"/>
                </a:solidFill>
                <a:latin typeface="隶书" panose="02010509060101010101" pitchFamily="49" charset="-122"/>
                <a:ea typeface="隶书" panose="02010509060101010101" pitchFamily="49" charset="-122"/>
              </a:rPr>
              <a:t>》</a:t>
            </a:r>
            <a:endParaRPr lang="en-US" altLang="zh-CN" sz="3200" dirty="0">
              <a:solidFill>
                <a:srgbClr val="008080"/>
              </a:solidFill>
              <a:latin typeface="隶书" panose="02010509060101010101" pitchFamily="49" charset="-122"/>
              <a:ea typeface="隶书" panose="02010509060101010101" pitchFamily="49" charset="-122"/>
            </a:endParaRPr>
          </a:p>
        </p:txBody>
      </p:sp>
      <p:pic>
        <p:nvPicPr>
          <p:cNvPr id="33795" name="Picture 4"/>
          <p:cNvPicPr>
            <a:picLocks noChangeAspect="1"/>
          </p:cNvPicPr>
          <p:nvPr/>
        </p:nvPicPr>
        <p:blipFill>
          <a:blip r:embed="rId1"/>
          <a:srcRect l="31107" t="23541" r="28737" b="39604"/>
          <a:stretch>
            <a:fillRect/>
          </a:stretch>
        </p:blipFill>
        <p:spPr>
          <a:xfrm>
            <a:off x="827088" y="2565400"/>
            <a:ext cx="7632700" cy="3141663"/>
          </a:xfrm>
          <a:prstGeom prst="rect">
            <a:avLst/>
          </a:prstGeom>
          <a:noFill/>
          <a:ln w="9525">
            <a:noFill/>
          </a:ln>
        </p:spPr>
      </p:pic>
      <p:sp>
        <p:nvSpPr>
          <p:cNvPr id="33796" name="Oval 5"/>
          <p:cNvSpPr/>
          <p:nvPr/>
        </p:nvSpPr>
        <p:spPr>
          <a:xfrm rot="-362884">
            <a:off x="7235825" y="4581525"/>
            <a:ext cx="1081088" cy="431800"/>
          </a:xfrm>
          <a:prstGeom prst="ellipse">
            <a:avLst/>
          </a:prstGeom>
          <a:solidFill>
            <a:schemeClr val="accent1">
              <a:alpha val="0"/>
            </a:schemeClr>
          </a:solidFill>
          <a:ln w="28575" cap="flat" cmpd="sng">
            <a:solidFill>
              <a:srgbClr val="FF0000"/>
            </a:solidFill>
            <a:prstDash val="solid"/>
            <a:headEnd type="none" w="med" len="med"/>
            <a:tailEnd type="none" w="med" len="med"/>
          </a:ln>
        </p:spPr>
        <p:txBody>
          <a:bodyPr wrap="none" anchor="ctr"/>
          <a:lstStyle/>
          <a:p>
            <a:endParaRPr lang="zh-CN" altLang="en-US" dirty="0">
              <a:latin typeface="Times New Roman" panose="02020603050405020304" pitchFamily="18" charset="0"/>
            </a:endParaRPr>
          </a:p>
        </p:txBody>
      </p:sp>
      <p:cxnSp>
        <p:nvCxnSpPr>
          <p:cNvPr id="33797" name="AutoShape 6"/>
          <p:cNvCxnSpPr/>
          <p:nvPr/>
        </p:nvCxnSpPr>
        <p:spPr>
          <a:xfrm>
            <a:off x="827088" y="1196975"/>
            <a:ext cx="7956550" cy="0"/>
          </a:xfrm>
          <a:prstGeom prst="straightConnector1">
            <a:avLst/>
          </a:prstGeom>
          <a:ln w="34925" cap="flat" cmpd="sng">
            <a:solidFill>
              <a:srgbClr val="008000"/>
            </a:solidFill>
            <a:prstDash val="solid"/>
            <a:headEnd type="none" w="med" len="med"/>
            <a:tailEnd type="none" w="med" len="med"/>
          </a:ln>
        </p:spPr>
      </p:cxnSp>
      <p:sp>
        <p:nvSpPr>
          <p:cNvPr id="33798" name="Rectangle 8"/>
          <p:cNvSpPr/>
          <p:nvPr/>
        </p:nvSpPr>
        <p:spPr>
          <a:xfrm>
            <a:off x="1258888" y="333375"/>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p:nvPr/>
        </p:nvSpPr>
        <p:spPr>
          <a:xfrm>
            <a:off x="755650" y="1412875"/>
            <a:ext cx="7924800" cy="579438"/>
          </a:xfrm>
          <a:prstGeom prst="rect">
            <a:avLst/>
          </a:prstGeom>
          <a:noFill/>
          <a:ln w="9525">
            <a:noFill/>
          </a:ln>
        </p:spPr>
        <p:txBody>
          <a:bodyPr>
            <a:spAutoFit/>
          </a:bodyPr>
          <a:lstStyle/>
          <a:p>
            <a:pPr algn="l"/>
            <a:r>
              <a:rPr lang="zh-CN" altLang="en-US" sz="3200" dirty="0">
                <a:solidFill>
                  <a:srgbClr val="008080"/>
                </a:solidFill>
                <a:latin typeface="隶书" panose="02010509060101010101" pitchFamily="49" charset="-122"/>
                <a:ea typeface="隶书" panose="02010509060101010101" pitchFamily="49" charset="-122"/>
              </a:rPr>
              <a:t>竣工产值可依据</a:t>
            </a:r>
            <a:r>
              <a:rPr lang="en-US" altLang="zh-CN" sz="3200" dirty="0">
                <a:solidFill>
                  <a:srgbClr val="008080"/>
                </a:solidFill>
                <a:latin typeface="隶书" panose="02010509060101010101" pitchFamily="49" charset="-122"/>
                <a:ea typeface="隶书" panose="02010509060101010101" pitchFamily="49" charset="-122"/>
              </a:rPr>
              <a:t>《</a:t>
            </a:r>
            <a:r>
              <a:rPr lang="zh-CN" altLang="en-US" sz="3200" dirty="0">
                <a:solidFill>
                  <a:srgbClr val="008080"/>
                </a:solidFill>
                <a:latin typeface="隶书" panose="02010509060101010101" pitchFamily="49" charset="-122"/>
                <a:ea typeface="隶书" panose="02010509060101010101" pitchFamily="49" charset="-122"/>
              </a:rPr>
              <a:t>审核决算定案表</a:t>
            </a:r>
            <a:r>
              <a:rPr lang="en-US" altLang="zh-CN" sz="3200" dirty="0">
                <a:solidFill>
                  <a:srgbClr val="008080"/>
                </a:solidFill>
                <a:latin typeface="隶书" panose="02010509060101010101" pitchFamily="49" charset="-122"/>
                <a:ea typeface="隶书" panose="02010509060101010101" pitchFamily="49" charset="-122"/>
              </a:rPr>
              <a:t>》</a:t>
            </a:r>
            <a:endParaRPr lang="en-US" altLang="zh-CN" sz="3200" dirty="0">
              <a:solidFill>
                <a:srgbClr val="008080"/>
              </a:solidFill>
              <a:latin typeface="隶书" panose="02010509060101010101" pitchFamily="49" charset="-122"/>
              <a:ea typeface="隶书" panose="02010509060101010101" pitchFamily="49" charset="-122"/>
            </a:endParaRPr>
          </a:p>
        </p:txBody>
      </p:sp>
      <p:pic>
        <p:nvPicPr>
          <p:cNvPr id="34819" name="Picture 4"/>
          <p:cNvPicPr>
            <a:picLocks noChangeAspect="1"/>
          </p:cNvPicPr>
          <p:nvPr/>
        </p:nvPicPr>
        <p:blipFill>
          <a:blip r:embed="rId1"/>
          <a:srcRect l="31117" t="33917" r="24623" b="23524"/>
          <a:stretch>
            <a:fillRect/>
          </a:stretch>
        </p:blipFill>
        <p:spPr>
          <a:xfrm>
            <a:off x="901700" y="2347913"/>
            <a:ext cx="7089775" cy="3244850"/>
          </a:xfrm>
          <a:prstGeom prst="rect">
            <a:avLst/>
          </a:prstGeom>
          <a:noFill/>
          <a:ln w="9525" cap="flat" cmpd="sng">
            <a:solidFill>
              <a:schemeClr val="hlink"/>
            </a:solidFill>
            <a:prstDash val="solid"/>
            <a:miter/>
            <a:headEnd type="none" w="med" len="med"/>
            <a:tailEnd type="none" w="med" len="med"/>
          </a:ln>
        </p:spPr>
      </p:pic>
      <p:cxnSp>
        <p:nvCxnSpPr>
          <p:cNvPr id="34820" name="AutoShape 5"/>
          <p:cNvCxnSpPr/>
          <p:nvPr/>
        </p:nvCxnSpPr>
        <p:spPr>
          <a:xfrm>
            <a:off x="611188" y="1052513"/>
            <a:ext cx="7956550" cy="0"/>
          </a:xfrm>
          <a:prstGeom prst="straightConnector1">
            <a:avLst/>
          </a:prstGeom>
          <a:ln w="34925" cap="flat" cmpd="sng">
            <a:solidFill>
              <a:srgbClr val="008000"/>
            </a:solidFill>
            <a:prstDash val="solid"/>
            <a:headEnd type="none" w="med" len="med"/>
            <a:tailEnd type="none" w="med" len="med"/>
          </a:ln>
        </p:spPr>
      </p:cxnSp>
      <p:sp>
        <p:nvSpPr>
          <p:cNvPr id="34821" name="Rectangle 7"/>
          <p:cNvSpPr/>
          <p:nvPr/>
        </p:nvSpPr>
        <p:spPr>
          <a:xfrm>
            <a:off x="1116013" y="260350"/>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p:nvPr/>
        </p:nvSpPr>
        <p:spPr>
          <a:xfrm>
            <a:off x="971550" y="1125538"/>
            <a:ext cx="7924800" cy="1917700"/>
          </a:xfrm>
          <a:prstGeom prst="rect">
            <a:avLst/>
          </a:prstGeom>
          <a:noFill/>
          <a:ln w="9525">
            <a:noFill/>
          </a:ln>
        </p:spPr>
        <p:txBody>
          <a:bodyPr>
            <a:spAutoFit/>
          </a:bodyPr>
          <a:lstStyle/>
          <a:p>
            <a:pPr algn="l"/>
            <a:r>
              <a:rPr lang="zh-CN" altLang="en-US" sz="2400" b="1" dirty="0">
                <a:solidFill>
                  <a:srgbClr val="008080"/>
                </a:solidFill>
                <a:latin typeface="Times New Roman" panose="02020603050405020304" pitchFamily="18" charset="0"/>
              </a:rPr>
              <a:t>对于一些没有工程竣工结算（或决算）报告的中小企业，竣工产值可依据</a:t>
            </a:r>
            <a:r>
              <a:rPr lang="en-US" altLang="zh-CN" sz="2400" b="1" dirty="0">
                <a:solidFill>
                  <a:srgbClr val="008080"/>
                </a:solidFill>
                <a:latin typeface="Times New Roman" panose="02020603050405020304" pitchFamily="18" charset="0"/>
              </a:rPr>
              <a:t>《</a:t>
            </a:r>
            <a:r>
              <a:rPr lang="zh-CN" altLang="en-US" sz="2400" b="1" dirty="0">
                <a:solidFill>
                  <a:srgbClr val="008080"/>
                </a:solidFill>
                <a:latin typeface="Times New Roman" panose="02020603050405020304" pitchFamily="18" charset="0"/>
              </a:rPr>
              <a:t>建设工程中标通知书</a:t>
            </a:r>
            <a:r>
              <a:rPr lang="en-US" altLang="zh-CN" sz="2400" b="1" dirty="0">
                <a:solidFill>
                  <a:srgbClr val="008080"/>
                </a:solidFill>
                <a:latin typeface="Times New Roman" panose="02020603050405020304" pitchFamily="18" charset="0"/>
              </a:rPr>
              <a:t>》</a:t>
            </a:r>
            <a:r>
              <a:rPr lang="zh-CN" altLang="en-US" sz="2400" b="1" dirty="0">
                <a:solidFill>
                  <a:srgbClr val="008080"/>
                </a:solidFill>
                <a:latin typeface="Times New Roman" panose="02020603050405020304" pitchFamily="18" charset="0"/>
              </a:rPr>
              <a:t>，将报告期内所有已竣工，并已交付使用的工程中标通知中的“中标基本情况表”整理后，汇总其中的“中标价”数值（注意单位换算） 。</a:t>
            </a:r>
            <a:endParaRPr lang="zh-CN" altLang="en-US" sz="2400" b="1" dirty="0">
              <a:solidFill>
                <a:srgbClr val="008080"/>
              </a:solidFill>
              <a:latin typeface="Times New Roman" panose="02020603050405020304" pitchFamily="18" charset="0"/>
            </a:endParaRPr>
          </a:p>
        </p:txBody>
      </p:sp>
      <p:cxnSp>
        <p:nvCxnSpPr>
          <p:cNvPr id="35843" name="AutoShape 5"/>
          <p:cNvCxnSpPr/>
          <p:nvPr/>
        </p:nvCxnSpPr>
        <p:spPr>
          <a:xfrm>
            <a:off x="684213" y="981075"/>
            <a:ext cx="7956550" cy="0"/>
          </a:xfrm>
          <a:prstGeom prst="straightConnector1">
            <a:avLst/>
          </a:prstGeom>
          <a:ln w="34925" cap="flat" cmpd="sng">
            <a:solidFill>
              <a:srgbClr val="008000"/>
            </a:solidFill>
            <a:prstDash val="solid"/>
            <a:headEnd type="none" w="med" len="med"/>
            <a:tailEnd type="none" w="med" len="med"/>
          </a:ln>
        </p:spPr>
      </p:cxnSp>
      <p:pic>
        <p:nvPicPr>
          <p:cNvPr id="35844" name="Picture 7"/>
          <p:cNvPicPr>
            <a:picLocks noChangeAspect="1"/>
          </p:cNvPicPr>
          <p:nvPr/>
        </p:nvPicPr>
        <p:blipFill>
          <a:blip r:embed="rId1"/>
          <a:srcRect l="22821" t="18800" r="21049" b="15967"/>
          <a:stretch>
            <a:fillRect/>
          </a:stretch>
        </p:blipFill>
        <p:spPr>
          <a:xfrm>
            <a:off x="1116013" y="3141663"/>
            <a:ext cx="7200900" cy="3213100"/>
          </a:xfrm>
          <a:prstGeom prst="rect">
            <a:avLst/>
          </a:prstGeom>
          <a:noFill/>
          <a:ln w="19050" cap="flat" cmpd="sng">
            <a:solidFill>
              <a:srgbClr val="FF0000"/>
            </a:solidFill>
            <a:prstDash val="solid"/>
            <a:miter/>
            <a:headEnd type="none" w="med" len="med"/>
            <a:tailEnd type="none" w="med" len="med"/>
          </a:ln>
        </p:spPr>
      </p:pic>
      <p:sp>
        <p:nvSpPr>
          <p:cNvPr id="35845" name="Oval 8"/>
          <p:cNvSpPr/>
          <p:nvPr/>
        </p:nvSpPr>
        <p:spPr>
          <a:xfrm rot="-362884">
            <a:off x="3419475" y="5445125"/>
            <a:ext cx="1165225" cy="431800"/>
          </a:xfrm>
          <a:prstGeom prst="ellipse">
            <a:avLst/>
          </a:prstGeom>
          <a:solidFill>
            <a:schemeClr val="accent1">
              <a:alpha val="0"/>
            </a:schemeClr>
          </a:solidFill>
          <a:ln w="28575" cap="flat" cmpd="sng">
            <a:solidFill>
              <a:srgbClr val="008000"/>
            </a:solidFill>
            <a:prstDash val="solid"/>
            <a:headEnd type="none" w="med" len="med"/>
            <a:tailEnd type="none" w="med" len="med"/>
          </a:ln>
        </p:spPr>
        <p:txBody>
          <a:bodyPr wrap="none" anchor="ctr"/>
          <a:lstStyle/>
          <a:p>
            <a:endParaRPr lang="zh-CN" altLang="en-US" dirty="0">
              <a:latin typeface="Times New Roman" panose="02020603050405020304" pitchFamily="18" charset="0"/>
            </a:endParaRPr>
          </a:p>
        </p:txBody>
      </p:sp>
      <p:sp>
        <p:nvSpPr>
          <p:cNvPr id="35846" name="Rectangle 9"/>
          <p:cNvSpPr/>
          <p:nvPr/>
        </p:nvSpPr>
        <p:spPr>
          <a:xfrm>
            <a:off x="971550" y="260350"/>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p:nvPr/>
        </p:nvSpPr>
        <p:spPr>
          <a:xfrm>
            <a:off x="684213" y="1557338"/>
            <a:ext cx="7924800" cy="3990975"/>
          </a:xfrm>
          <a:prstGeom prst="rect">
            <a:avLst/>
          </a:prstGeom>
          <a:noFill/>
          <a:ln w="9525">
            <a:noFill/>
          </a:ln>
        </p:spPr>
        <p:txBody>
          <a:bodyPr>
            <a:spAutoFit/>
          </a:bodyPr>
          <a:lstStyle/>
          <a:p>
            <a:pPr algn="l"/>
            <a:r>
              <a:rPr lang="en-US" altLang="zh-CN" sz="2400" b="1" dirty="0">
                <a:solidFill>
                  <a:schemeClr val="tx1"/>
                </a:solidFill>
                <a:latin typeface="Times New Roman" panose="02020603050405020304" pitchFamily="18" charset="0"/>
              </a:rPr>
              <a:t>          </a:t>
            </a:r>
            <a:r>
              <a:rPr lang="en-US" altLang="zh-CN" sz="3200" b="1" dirty="0">
                <a:solidFill>
                  <a:schemeClr val="accent1"/>
                </a:solidFill>
                <a:latin typeface="隶书" panose="02010509060101010101" pitchFamily="49" charset="-122"/>
                <a:ea typeface="隶书" panose="02010509060101010101" pitchFamily="49" charset="-122"/>
              </a:rPr>
              <a:t>15 </a:t>
            </a:r>
            <a:r>
              <a:rPr lang="zh-CN" altLang="en-US" sz="3200" b="1" dirty="0">
                <a:solidFill>
                  <a:schemeClr val="accent1"/>
                </a:solidFill>
                <a:latin typeface="隶书" panose="02010509060101010101" pitchFamily="49" charset="-122"/>
                <a:ea typeface="隶书" panose="02010509060101010101" pitchFamily="49" charset="-122"/>
              </a:rPr>
              <a:t>房屋施工面积：</a:t>
            </a:r>
            <a:r>
              <a:rPr lang="zh-CN" altLang="en-US" sz="3200" dirty="0">
                <a:solidFill>
                  <a:srgbClr val="008080"/>
                </a:solidFill>
                <a:latin typeface="隶书" panose="02010509060101010101" pitchFamily="49" charset="-122"/>
                <a:ea typeface="隶书" panose="02010509060101010101" pitchFamily="49" charset="-122"/>
              </a:rPr>
              <a:t>指报告期内施过工的全部房屋建筑面积，它包括</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b="1" dirty="0">
                <a:solidFill>
                  <a:schemeClr val="accent1"/>
                </a:solidFill>
                <a:latin typeface="隶书" panose="02010509060101010101" pitchFamily="49" charset="-122"/>
                <a:ea typeface="隶书" panose="02010509060101010101" pitchFamily="49" charset="-122"/>
              </a:rPr>
              <a:t>房屋施工面积</a:t>
            </a:r>
            <a:r>
              <a:rPr lang="en-US" altLang="zh-CN" sz="3200" dirty="0">
                <a:solidFill>
                  <a:schemeClr val="accent1"/>
                </a:solidFill>
                <a:latin typeface="黑体" panose="02010609060101010101" pitchFamily="49" charset="-122"/>
                <a:ea typeface="黑体" panose="02010609060101010101" pitchFamily="49" charset="-122"/>
              </a:rPr>
              <a:t>=</a:t>
            </a:r>
            <a:r>
              <a:rPr lang="zh-CN" altLang="en-US" sz="3200" dirty="0">
                <a:solidFill>
                  <a:srgbClr val="008080"/>
                </a:solidFill>
                <a:latin typeface="隶书" panose="02010509060101010101" pitchFamily="49" charset="-122"/>
                <a:ea typeface="隶书" panose="02010509060101010101" pitchFamily="49" charset="-122"/>
              </a:rPr>
              <a:t>本期新开工的面积</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   </a:t>
            </a:r>
            <a:r>
              <a:rPr lang="en-US" altLang="zh-CN" sz="3200" dirty="0">
                <a:solidFill>
                  <a:srgbClr val="008080"/>
                </a:solidFill>
                <a:latin typeface="隶书" panose="02010509060101010101" pitchFamily="49" charset="-122"/>
                <a:ea typeface="隶书" panose="02010509060101010101" pitchFamily="49" charset="-122"/>
              </a:rPr>
              <a:t>+</a:t>
            </a:r>
            <a:r>
              <a:rPr lang="zh-CN" altLang="en-US" sz="3200" dirty="0">
                <a:solidFill>
                  <a:srgbClr val="008080"/>
                </a:solidFill>
                <a:latin typeface="隶书" panose="02010509060101010101" pitchFamily="49" charset="-122"/>
                <a:ea typeface="隶书" panose="02010509060101010101" pitchFamily="49" charset="-122"/>
              </a:rPr>
              <a:t>上期跨入本期继续施工的房屋面积</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   </a:t>
            </a:r>
            <a:r>
              <a:rPr lang="en-US" altLang="zh-CN" sz="3200" dirty="0">
                <a:solidFill>
                  <a:srgbClr val="008080"/>
                </a:solidFill>
                <a:latin typeface="隶书" panose="02010509060101010101" pitchFamily="49" charset="-122"/>
                <a:ea typeface="隶书" panose="02010509060101010101" pitchFamily="49" charset="-122"/>
              </a:rPr>
              <a:t>+</a:t>
            </a:r>
            <a:r>
              <a:rPr lang="zh-CN" altLang="en-US" sz="3200" dirty="0">
                <a:solidFill>
                  <a:srgbClr val="008080"/>
                </a:solidFill>
                <a:latin typeface="隶书" panose="02010509060101010101" pitchFamily="49" charset="-122"/>
                <a:ea typeface="隶书" panose="02010509060101010101" pitchFamily="49" charset="-122"/>
              </a:rPr>
              <a:t>上期停缓建在本期恢复施工的房屋面积</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   </a:t>
            </a:r>
            <a:r>
              <a:rPr lang="en-US" altLang="zh-CN" sz="3200" dirty="0">
                <a:solidFill>
                  <a:srgbClr val="008080"/>
                </a:solidFill>
                <a:latin typeface="隶书" panose="02010509060101010101" pitchFamily="49" charset="-122"/>
                <a:ea typeface="隶书" panose="02010509060101010101" pitchFamily="49" charset="-122"/>
              </a:rPr>
              <a:t>+</a:t>
            </a:r>
            <a:r>
              <a:rPr lang="zh-CN" altLang="en-US" sz="3200" dirty="0">
                <a:solidFill>
                  <a:srgbClr val="008080"/>
                </a:solidFill>
                <a:latin typeface="隶书" panose="02010509060101010101" pitchFamily="49" charset="-122"/>
                <a:ea typeface="隶书" panose="02010509060101010101" pitchFamily="49" charset="-122"/>
              </a:rPr>
              <a:t>本期竣工的房屋面积</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   </a:t>
            </a:r>
            <a:r>
              <a:rPr lang="en-US" altLang="zh-CN" sz="3200" dirty="0">
                <a:solidFill>
                  <a:srgbClr val="008080"/>
                </a:solidFill>
                <a:latin typeface="隶书" panose="02010509060101010101" pitchFamily="49" charset="-122"/>
                <a:ea typeface="隶书" panose="02010509060101010101" pitchFamily="49" charset="-122"/>
              </a:rPr>
              <a:t>+</a:t>
            </a:r>
            <a:r>
              <a:rPr lang="zh-CN" altLang="en-US" sz="3200" dirty="0">
                <a:solidFill>
                  <a:srgbClr val="008080"/>
                </a:solidFill>
                <a:latin typeface="隶书" panose="02010509060101010101" pitchFamily="49" charset="-122"/>
                <a:ea typeface="隶书" panose="02010509060101010101" pitchFamily="49" charset="-122"/>
              </a:rPr>
              <a:t>本期施工后又停缓建的房屋面积</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    </a:t>
            </a:r>
            <a:endParaRPr lang="zh-CN" altLang="en-US" sz="3200" dirty="0">
              <a:solidFill>
                <a:srgbClr val="008080"/>
              </a:solidFill>
              <a:latin typeface="隶书" panose="02010509060101010101" pitchFamily="49" charset="-122"/>
              <a:ea typeface="隶书" panose="02010509060101010101" pitchFamily="49" charset="-122"/>
            </a:endParaRPr>
          </a:p>
        </p:txBody>
      </p:sp>
      <p:cxnSp>
        <p:nvCxnSpPr>
          <p:cNvPr id="36867" name="AutoShape 4"/>
          <p:cNvCxnSpPr/>
          <p:nvPr/>
        </p:nvCxnSpPr>
        <p:spPr>
          <a:xfrm>
            <a:off x="611188" y="1196975"/>
            <a:ext cx="7956550" cy="0"/>
          </a:xfrm>
          <a:prstGeom prst="straightConnector1">
            <a:avLst/>
          </a:prstGeom>
          <a:ln w="34925" cap="flat" cmpd="sng">
            <a:solidFill>
              <a:srgbClr val="008000"/>
            </a:solidFill>
            <a:prstDash val="solid"/>
            <a:headEnd type="none" w="med" len="med"/>
            <a:tailEnd type="none" w="med" len="med"/>
          </a:ln>
        </p:spPr>
      </p:cxnSp>
      <p:sp>
        <p:nvSpPr>
          <p:cNvPr id="36868" name="Rectangle 5"/>
          <p:cNvSpPr/>
          <p:nvPr/>
        </p:nvSpPr>
        <p:spPr>
          <a:xfrm>
            <a:off x="1187450" y="333375"/>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p:nvPr/>
        </p:nvSpPr>
        <p:spPr>
          <a:xfrm>
            <a:off x="900113" y="1557338"/>
            <a:ext cx="7704137" cy="4175125"/>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3200" dirty="0">
                <a:solidFill>
                  <a:srgbClr val="FF0000"/>
                </a:solidFill>
                <a:latin typeface="Times New Roman" panose="02020603050405020304" pitchFamily="18" charset="0"/>
                <a:ea typeface="隶书" panose="02010509060101010101" pitchFamily="49" charset="-122"/>
              </a:rPr>
              <a:t>▲</a:t>
            </a:r>
            <a:r>
              <a:rPr lang="zh-CN" altLang="en-US" sz="3200" dirty="0">
                <a:solidFill>
                  <a:srgbClr val="FF0000"/>
                </a:solidFill>
                <a:latin typeface="Times New Roman" panose="02020603050405020304" pitchFamily="18" charset="0"/>
                <a:ea typeface="隶书" panose="02010509060101010101" pitchFamily="49" charset="-122"/>
              </a:rPr>
              <a:t>注意事项</a:t>
            </a:r>
            <a:endParaRPr lang="zh-CN" altLang="en-US" sz="3200" dirty="0">
              <a:solidFill>
                <a:srgbClr val="FF0000"/>
              </a:solidFill>
              <a:latin typeface="Times New Roman" panose="02020603050405020304" pitchFamily="18" charset="0"/>
              <a:ea typeface="隶书" panose="02010509060101010101" pitchFamily="49" charset="-122"/>
            </a:endParaRPr>
          </a:p>
          <a:p>
            <a:pPr algn="l"/>
            <a:r>
              <a:rPr lang="zh-CN" altLang="en-US" sz="2400" dirty="0">
                <a:solidFill>
                  <a:schemeClr val="bg1"/>
                </a:solidFill>
                <a:latin typeface="Times New Roman" panose="02020603050405020304" pitchFamily="18" charset="0"/>
              </a:rPr>
              <a:t>           </a:t>
            </a:r>
            <a:r>
              <a:rPr lang="zh-CN" altLang="en-US" dirty="0">
                <a:solidFill>
                  <a:srgbClr val="008080"/>
                </a:solidFill>
                <a:latin typeface="隶书" panose="02010509060101010101" pitchFamily="49" charset="-122"/>
                <a:ea typeface="隶书" panose="02010509060101010101" pitchFamily="49" charset="-122"/>
              </a:rPr>
              <a:t>（</a:t>
            </a:r>
            <a:r>
              <a:rPr lang="en-US" altLang="zh-CN" dirty="0">
                <a:solidFill>
                  <a:srgbClr val="008080"/>
                </a:solidFill>
                <a:latin typeface="隶书" panose="02010509060101010101" pitchFamily="49" charset="-122"/>
                <a:ea typeface="隶书" panose="02010509060101010101" pitchFamily="49" charset="-122"/>
              </a:rPr>
              <a:t>1</a:t>
            </a:r>
            <a:r>
              <a:rPr lang="zh-CN" altLang="en-US" dirty="0">
                <a:solidFill>
                  <a:srgbClr val="008080"/>
                </a:solidFill>
                <a:latin typeface="隶书" panose="02010509060101010101" pitchFamily="49" charset="-122"/>
                <a:ea typeface="隶书" panose="02010509060101010101" pitchFamily="49" charset="-122"/>
              </a:rPr>
              <a:t>）施工面积以房屋建筑单位工程为对象进行统计，一栋房屋已施工，即以整栋房屋的建筑面积计算施工面积；</a:t>
            </a:r>
            <a:endParaRPr lang="zh-CN" altLang="en-US" dirty="0">
              <a:solidFill>
                <a:srgbClr val="008080"/>
              </a:solidFill>
              <a:latin typeface="隶书" panose="02010509060101010101" pitchFamily="49" charset="-122"/>
              <a:ea typeface="隶书" panose="02010509060101010101" pitchFamily="49" charset="-122"/>
            </a:endParaRPr>
          </a:p>
          <a:p>
            <a:pPr algn="l"/>
            <a:r>
              <a:rPr lang="zh-CN" altLang="en-US" dirty="0">
                <a:solidFill>
                  <a:srgbClr val="008080"/>
                </a:solidFill>
                <a:latin typeface="隶书" panose="02010509060101010101" pitchFamily="49" charset="-122"/>
                <a:ea typeface="隶书" panose="02010509060101010101" pitchFamily="49" charset="-122"/>
              </a:rPr>
              <a:t>      （</a:t>
            </a:r>
            <a:r>
              <a:rPr lang="en-US" altLang="zh-CN" dirty="0">
                <a:solidFill>
                  <a:srgbClr val="008080"/>
                </a:solidFill>
                <a:latin typeface="隶书" panose="02010509060101010101" pitchFamily="49" charset="-122"/>
                <a:ea typeface="隶书" panose="02010509060101010101" pitchFamily="49" charset="-122"/>
              </a:rPr>
              <a:t>2</a:t>
            </a:r>
            <a:r>
              <a:rPr lang="zh-CN" altLang="en-US" dirty="0">
                <a:solidFill>
                  <a:srgbClr val="008080"/>
                </a:solidFill>
                <a:latin typeface="隶书" panose="02010509060101010101" pitchFamily="49" charset="-122"/>
                <a:ea typeface="隶书" panose="02010509060101010101" pitchFamily="49" charset="-122"/>
              </a:rPr>
              <a:t>）多层房屋不论哪一层施工，都以各层建筑面积之和计算施工面积；</a:t>
            </a:r>
            <a:endParaRPr lang="zh-CN" altLang="en-US" dirty="0">
              <a:solidFill>
                <a:srgbClr val="008080"/>
              </a:solidFill>
              <a:latin typeface="隶书" panose="02010509060101010101" pitchFamily="49" charset="-122"/>
              <a:ea typeface="隶书" panose="02010509060101010101" pitchFamily="49" charset="-122"/>
            </a:endParaRPr>
          </a:p>
          <a:p>
            <a:pPr algn="l"/>
            <a:r>
              <a:rPr lang="zh-CN" altLang="en-US" dirty="0">
                <a:solidFill>
                  <a:srgbClr val="008080"/>
                </a:solidFill>
                <a:latin typeface="隶书" panose="02010509060101010101" pitchFamily="49" charset="-122"/>
                <a:ea typeface="隶书" panose="02010509060101010101" pitchFamily="49" charset="-122"/>
              </a:rPr>
              <a:t>      （</a:t>
            </a:r>
            <a:r>
              <a:rPr lang="en-US" altLang="zh-CN" dirty="0">
                <a:solidFill>
                  <a:srgbClr val="008080"/>
                </a:solidFill>
                <a:latin typeface="隶书" panose="02010509060101010101" pitchFamily="49" charset="-122"/>
                <a:ea typeface="隶书" panose="02010509060101010101" pitchFamily="49" charset="-122"/>
              </a:rPr>
              <a:t>3</a:t>
            </a:r>
            <a:r>
              <a:rPr lang="zh-CN" altLang="en-US" dirty="0">
                <a:solidFill>
                  <a:srgbClr val="008080"/>
                </a:solidFill>
                <a:latin typeface="隶书" panose="02010509060101010101" pitchFamily="49" charset="-122"/>
                <a:ea typeface="隶书" panose="02010509060101010101" pitchFamily="49" charset="-122"/>
              </a:rPr>
              <a:t>）施工面积是指自年初累计施工的房屋建筑面积；</a:t>
            </a:r>
            <a:endParaRPr lang="zh-CN" altLang="en-US" dirty="0">
              <a:solidFill>
                <a:srgbClr val="008080"/>
              </a:solidFill>
              <a:latin typeface="隶书" panose="02010509060101010101" pitchFamily="49" charset="-122"/>
              <a:ea typeface="隶书" panose="02010509060101010101" pitchFamily="49" charset="-122"/>
            </a:endParaRPr>
          </a:p>
          <a:p>
            <a:pPr algn="l"/>
            <a:r>
              <a:rPr lang="zh-CN" altLang="en-US" dirty="0">
                <a:solidFill>
                  <a:srgbClr val="008080"/>
                </a:solidFill>
                <a:latin typeface="隶书" panose="02010509060101010101" pitchFamily="49" charset="-122"/>
                <a:ea typeface="隶书" panose="02010509060101010101" pitchFamily="49" charset="-122"/>
              </a:rPr>
              <a:t>      （</a:t>
            </a:r>
            <a:r>
              <a:rPr lang="en-US" altLang="zh-CN" dirty="0">
                <a:solidFill>
                  <a:srgbClr val="008080"/>
                </a:solidFill>
                <a:latin typeface="隶书" panose="02010509060101010101" pitchFamily="49" charset="-122"/>
                <a:ea typeface="隶书" panose="02010509060101010101" pitchFamily="49" charset="-122"/>
              </a:rPr>
              <a:t>4</a:t>
            </a:r>
            <a:r>
              <a:rPr lang="zh-CN" altLang="en-US" dirty="0">
                <a:solidFill>
                  <a:srgbClr val="008080"/>
                </a:solidFill>
                <a:latin typeface="隶书" panose="02010509060101010101" pitchFamily="49" charset="-122"/>
                <a:ea typeface="隶书" panose="02010509060101010101" pitchFamily="49" charset="-122"/>
              </a:rPr>
              <a:t>）一栋房屋如业主按分部工程发包，为避免重复计算，应由承担主体结构施工的企业统计施工面积；</a:t>
            </a:r>
            <a:endParaRPr lang="zh-CN" altLang="en-US" dirty="0">
              <a:solidFill>
                <a:srgbClr val="008080"/>
              </a:solidFill>
              <a:latin typeface="隶书" panose="02010509060101010101" pitchFamily="49" charset="-122"/>
              <a:ea typeface="隶书" panose="02010509060101010101" pitchFamily="49" charset="-122"/>
            </a:endParaRPr>
          </a:p>
          <a:p>
            <a:pPr algn="l"/>
            <a:r>
              <a:rPr lang="zh-CN" altLang="en-US" dirty="0">
                <a:solidFill>
                  <a:srgbClr val="008080"/>
                </a:solidFill>
                <a:latin typeface="隶书" panose="02010509060101010101" pitchFamily="49" charset="-122"/>
                <a:ea typeface="隶书" panose="02010509060101010101" pitchFamily="49" charset="-122"/>
              </a:rPr>
              <a:t>      （</a:t>
            </a:r>
            <a:r>
              <a:rPr lang="en-US" altLang="zh-CN" dirty="0">
                <a:solidFill>
                  <a:srgbClr val="008080"/>
                </a:solidFill>
                <a:latin typeface="隶书" panose="02010509060101010101" pitchFamily="49" charset="-122"/>
                <a:ea typeface="隶书" panose="02010509060101010101" pitchFamily="49" charset="-122"/>
              </a:rPr>
              <a:t>5</a:t>
            </a:r>
            <a:r>
              <a:rPr lang="zh-CN" altLang="en-US" dirty="0">
                <a:solidFill>
                  <a:srgbClr val="008080"/>
                </a:solidFill>
                <a:latin typeface="隶书" panose="02010509060101010101" pitchFamily="49" charset="-122"/>
                <a:ea typeface="隶书" panose="02010509060101010101" pitchFamily="49" charset="-122"/>
              </a:rPr>
              <a:t>）旧房加层或改造，只计算增加的建筑面积；</a:t>
            </a:r>
            <a:endParaRPr lang="zh-CN" altLang="en-US" dirty="0">
              <a:solidFill>
                <a:srgbClr val="008080"/>
              </a:solidFill>
              <a:latin typeface="隶书" panose="02010509060101010101" pitchFamily="49" charset="-122"/>
              <a:ea typeface="隶书" panose="02010509060101010101" pitchFamily="49" charset="-122"/>
            </a:endParaRPr>
          </a:p>
          <a:p>
            <a:pPr algn="l"/>
            <a:r>
              <a:rPr lang="zh-CN" altLang="en-US" dirty="0">
                <a:solidFill>
                  <a:srgbClr val="008080"/>
                </a:solidFill>
                <a:latin typeface="隶书" panose="02010509060101010101" pitchFamily="49" charset="-122"/>
                <a:ea typeface="隶书" panose="02010509060101010101" pitchFamily="49" charset="-122"/>
              </a:rPr>
              <a:t>      （</a:t>
            </a:r>
            <a:r>
              <a:rPr lang="en-US" altLang="zh-CN" dirty="0">
                <a:solidFill>
                  <a:srgbClr val="008080"/>
                </a:solidFill>
                <a:latin typeface="隶书" panose="02010509060101010101" pitchFamily="49" charset="-122"/>
                <a:ea typeface="隶书" panose="02010509060101010101" pitchFamily="49" charset="-122"/>
              </a:rPr>
              <a:t>6</a:t>
            </a:r>
            <a:r>
              <a:rPr lang="zh-CN" altLang="en-US" dirty="0">
                <a:solidFill>
                  <a:srgbClr val="008080"/>
                </a:solidFill>
                <a:latin typeface="隶书" panose="02010509060101010101" pitchFamily="49" charset="-122"/>
                <a:ea typeface="隶书" panose="02010509060101010101" pitchFamily="49" charset="-122"/>
              </a:rPr>
              <a:t>）旧房拆除重建，计算其全部面积；</a:t>
            </a:r>
            <a:endParaRPr lang="zh-CN" altLang="en-US" dirty="0">
              <a:solidFill>
                <a:srgbClr val="008080"/>
              </a:solidFill>
              <a:latin typeface="隶书" panose="02010509060101010101" pitchFamily="49" charset="-122"/>
              <a:ea typeface="隶书" panose="02010509060101010101" pitchFamily="49" charset="-122"/>
            </a:endParaRPr>
          </a:p>
          <a:p>
            <a:pPr algn="l"/>
            <a:r>
              <a:rPr lang="zh-CN" altLang="en-US" dirty="0">
                <a:solidFill>
                  <a:srgbClr val="008080"/>
                </a:solidFill>
                <a:latin typeface="隶书" panose="02010509060101010101" pitchFamily="49" charset="-122"/>
                <a:ea typeface="隶书" panose="02010509060101010101" pitchFamily="49" charset="-122"/>
              </a:rPr>
              <a:t>      （</a:t>
            </a:r>
            <a:r>
              <a:rPr lang="en-US" altLang="zh-CN" dirty="0">
                <a:solidFill>
                  <a:srgbClr val="008080"/>
                </a:solidFill>
                <a:latin typeface="隶书" panose="02010509060101010101" pitchFamily="49" charset="-122"/>
                <a:ea typeface="隶书" panose="02010509060101010101" pitchFamily="49" charset="-122"/>
              </a:rPr>
              <a:t>7</a:t>
            </a:r>
            <a:r>
              <a:rPr lang="zh-CN" altLang="en-US" dirty="0">
                <a:solidFill>
                  <a:srgbClr val="008080"/>
                </a:solidFill>
                <a:latin typeface="隶书" panose="02010509060101010101" pitchFamily="49" charset="-122"/>
                <a:ea typeface="隶书" panose="02010509060101010101" pitchFamily="49" charset="-122"/>
              </a:rPr>
              <a:t>）临时房屋不计算建筑面积。</a:t>
            </a:r>
            <a:endParaRPr lang="zh-CN" altLang="en-US"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    </a:t>
            </a:r>
            <a:endParaRPr lang="zh-CN" altLang="en-US" sz="3200" dirty="0">
              <a:solidFill>
                <a:srgbClr val="008080"/>
              </a:solidFill>
              <a:latin typeface="隶书" panose="02010509060101010101" pitchFamily="49" charset="-122"/>
              <a:ea typeface="隶书" panose="02010509060101010101" pitchFamily="49" charset="-122"/>
            </a:endParaRPr>
          </a:p>
        </p:txBody>
      </p:sp>
      <p:cxnSp>
        <p:nvCxnSpPr>
          <p:cNvPr id="37891" name="AutoShape 4"/>
          <p:cNvCxnSpPr/>
          <p:nvPr/>
        </p:nvCxnSpPr>
        <p:spPr>
          <a:xfrm>
            <a:off x="755650" y="1268413"/>
            <a:ext cx="7956550" cy="0"/>
          </a:xfrm>
          <a:prstGeom prst="straightConnector1">
            <a:avLst/>
          </a:prstGeom>
          <a:ln w="34925" cap="flat" cmpd="sng">
            <a:solidFill>
              <a:srgbClr val="008000"/>
            </a:solidFill>
            <a:prstDash val="solid"/>
            <a:headEnd type="none" w="med" len="med"/>
            <a:tailEnd type="none" w="med" len="med"/>
          </a:ln>
        </p:spPr>
      </p:cxnSp>
      <p:sp>
        <p:nvSpPr>
          <p:cNvPr id="37892" name="Rectangle 5"/>
          <p:cNvSpPr/>
          <p:nvPr/>
        </p:nvSpPr>
        <p:spPr>
          <a:xfrm>
            <a:off x="1258888" y="404813"/>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p:nvPr/>
        </p:nvSpPr>
        <p:spPr>
          <a:xfrm>
            <a:off x="611188" y="1341438"/>
            <a:ext cx="7924800" cy="4967287"/>
          </a:xfrm>
          <a:prstGeom prst="rect">
            <a:avLst/>
          </a:prstGeom>
          <a:noFill/>
          <a:ln w="9525">
            <a:noFill/>
          </a:ln>
        </p:spPr>
        <p:txBody>
          <a:bodyPr>
            <a:spAutoFit/>
          </a:bodyPr>
          <a:lstStyle/>
          <a:p>
            <a:pPr algn="l"/>
            <a:r>
              <a:rPr lang="en-US" altLang="zh-CN" sz="2400" b="1" dirty="0">
                <a:solidFill>
                  <a:schemeClr val="tx1"/>
                </a:solidFill>
                <a:latin typeface="Times New Roman" panose="02020603050405020304" pitchFamily="18" charset="0"/>
              </a:rPr>
              <a:t>          </a:t>
            </a:r>
            <a:r>
              <a:rPr lang="en-US" altLang="zh-CN" sz="3200" b="1" dirty="0">
                <a:solidFill>
                  <a:schemeClr val="accent1"/>
                </a:solidFill>
                <a:latin typeface="隶书" panose="02010509060101010101" pitchFamily="49" charset="-122"/>
                <a:ea typeface="隶书" panose="02010509060101010101" pitchFamily="49" charset="-122"/>
              </a:rPr>
              <a:t>16 </a:t>
            </a:r>
            <a:r>
              <a:rPr lang="zh-CN" altLang="en-US" sz="3200" b="1" dirty="0">
                <a:solidFill>
                  <a:schemeClr val="accent1"/>
                </a:solidFill>
                <a:latin typeface="隶书" panose="02010509060101010101" pitchFamily="49" charset="-122"/>
                <a:ea typeface="隶书" panose="02010509060101010101" pitchFamily="49" charset="-122"/>
              </a:rPr>
              <a:t>新开工面积：</a:t>
            </a:r>
            <a:r>
              <a:rPr lang="zh-CN" altLang="en-US" sz="3200" dirty="0">
                <a:solidFill>
                  <a:srgbClr val="008080"/>
                </a:solidFill>
                <a:latin typeface="隶书" panose="02010509060101010101" pitchFamily="49" charset="-122"/>
                <a:ea typeface="隶书" panose="02010509060101010101" pitchFamily="49" charset="-122"/>
              </a:rPr>
              <a:t>指在报告期内新开工的各个房屋单位工程的建筑面积之和。</a:t>
            </a:r>
            <a:endParaRPr lang="zh-CN" altLang="en-US" sz="3200" b="1" dirty="0">
              <a:solidFill>
                <a:srgbClr val="008080"/>
              </a:solidFill>
              <a:latin typeface="隶书" panose="02010509060101010101" pitchFamily="49" charset="-122"/>
              <a:ea typeface="隶书" panose="02010509060101010101" pitchFamily="49" charset="-122"/>
            </a:endParaRPr>
          </a:p>
          <a:p>
            <a:pPr algn="l"/>
            <a:endParaRPr lang="zh-CN" altLang="en-US" sz="3200" b="1" dirty="0">
              <a:solidFill>
                <a:schemeClr val="bg1"/>
              </a:solidFill>
              <a:latin typeface="隶书" panose="02010509060101010101" pitchFamily="49" charset="-122"/>
              <a:ea typeface="隶书" panose="02010509060101010101" pitchFamily="49" charset="-122"/>
            </a:endParaRPr>
          </a:p>
          <a:p>
            <a:pPr algn="l"/>
            <a:r>
              <a:rPr lang="zh-CN" altLang="en-US" b="1" dirty="0">
                <a:solidFill>
                  <a:srgbClr val="FF0000"/>
                </a:solidFill>
                <a:latin typeface="Times New Roman" panose="02020603050405020304" pitchFamily="18" charset="0"/>
              </a:rPr>
              <a:t>▲计算新开工面积应注意的事项</a:t>
            </a:r>
            <a:endParaRPr lang="zh-CN" altLang="en-US" b="1" dirty="0">
              <a:solidFill>
                <a:srgbClr val="FF0000"/>
              </a:solidFill>
              <a:latin typeface="Times New Roman" panose="02020603050405020304" pitchFamily="18" charset="0"/>
            </a:endParaRPr>
          </a:p>
          <a:p>
            <a:pPr algn="l"/>
            <a:r>
              <a:rPr lang="zh-CN" altLang="en-US" dirty="0">
                <a:solidFill>
                  <a:schemeClr val="bg1"/>
                </a:solidFill>
                <a:latin typeface="Times New Roman" panose="02020603050405020304" pitchFamily="18" charset="0"/>
              </a:rPr>
              <a:t>      </a:t>
            </a:r>
            <a:r>
              <a:rPr lang="zh-CN" altLang="en-US" b="1" dirty="0">
                <a:solidFill>
                  <a:srgbClr val="008080"/>
                </a:solidFill>
                <a:latin typeface="Times New Roman" panose="02020603050405020304" pitchFamily="18" charset="0"/>
              </a:rPr>
              <a:t>（</a:t>
            </a:r>
            <a:r>
              <a:rPr lang="en-US" altLang="zh-CN" b="1" dirty="0">
                <a:solidFill>
                  <a:srgbClr val="008080"/>
                </a:solidFill>
                <a:latin typeface="Times New Roman" panose="02020603050405020304" pitchFamily="18" charset="0"/>
              </a:rPr>
              <a:t>1</a:t>
            </a:r>
            <a:r>
              <a:rPr lang="zh-CN" altLang="en-US" b="1" dirty="0">
                <a:solidFill>
                  <a:srgbClr val="008080"/>
                </a:solidFill>
                <a:latin typeface="Times New Roman" panose="02020603050405020304" pitchFamily="18" charset="0"/>
              </a:rPr>
              <a:t>）土建工程在单位工程正式开始施工以前的各项准备工作，如平整场地、放线、旧有建筑物的清理、打试验桩等，均不算正式开工。</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a:t>
            </a:r>
            <a:r>
              <a:rPr lang="en-US" altLang="zh-CN" b="1" dirty="0">
                <a:solidFill>
                  <a:srgbClr val="008080"/>
                </a:solidFill>
                <a:latin typeface="Times New Roman" panose="02020603050405020304" pitchFamily="18" charset="0"/>
              </a:rPr>
              <a:t>2</a:t>
            </a:r>
            <a:r>
              <a:rPr lang="zh-CN" altLang="en-US" b="1" dirty="0">
                <a:solidFill>
                  <a:srgbClr val="008080"/>
                </a:solidFill>
                <a:latin typeface="Times New Roman" panose="02020603050405020304" pitchFamily="18" charset="0"/>
              </a:rPr>
              <a:t>）新开工面积，不包括在上期开工跨入本期继续施工的房屋建筑面积和上期停缓建而在本期复工的建筑面积。</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a:t>
            </a:r>
            <a:r>
              <a:rPr lang="en-US" altLang="zh-CN" b="1" dirty="0">
                <a:solidFill>
                  <a:srgbClr val="008080"/>
                </a:solidFill>
                <a:latin typeface="Times New Roman" panose="02020603050405020304" pitchFamily="18" charset="0"/>
              </a:rPr>
              <a:t>3</a:t>
            </a:r>
            <a:r>
              <a:rPr lang="zh-CN" altLang="en-US" b="1" dirty="0">
                <a:solidFill>
                  <a:srgbClr val="008080"/>
                </a:solidFill>
                <a:latin typeface="Times New Roman" panose="02020603050405020304" pitchFamily="18" charset="0"/>
              </a:rPr>
              <a:t>）单位工程开工时，按施工图计算建筑面积。如开工时图纸未到齐，可按合同或协议书填报开工工程的建筑面积。 </a:t>
            </a:r>
            <a:endParaRPr lang="zh-CN" altLang="en-US" b="1" dirty="0">
              <a:solidFill>
                <a:srgbClr val="008080"/>
              </a:solidFill>
              <a:latin typeface="Times New Roman" panose="02020603050405020304" pitchFamily="18" charset="0"/>
            </a:endParaRPr>
          </a:p>
          <a:p>
            <a:pPr algn="l"/>
            <a:endParaRPr lang="zh-CN" altLang="en-US" sz="3200" b="1" dirty="0">
              <a:solidFill>
                <a:srgbClr val="008080"/>
              </a:solidFill>
              <a:latin typeface="隶书" panose="02010509060101010101" pitchFamily="49" charset="-122"/>
              <a:ea typeface="隶书" panose="02010509060101010101" pitchFamily="49" charset="-122"/>
            </a:endParaRPr>
          </a:p>
          <a:p>
            <a:pPr algn="l"/>
            <a:r>
              <a:rPr lang="zh-CN" altLang="en-US" sz="3200" b="1" dirty="0">
                <a:solidFill>
                  <a:srgbClr val="008080"/>
                </a:solidFill>
                <a:latin typeface="隶书" panose="02010509060101010101" pitchFamily="49" charset="-122"/>
                <a:ea typeface="隶书" panose="02010509060101010101" pitchFamily="49" charset="-122"/>
              </a:rPr>
              <a:t>    </a:t>
            </a:r>
            <a:endParaRPr lang="zh-CN" altLang="en-US" sz="3200" b="1" dirty="0">
              <a:solidFill>
                <a:srgbClr val="008080"/>
              </a:solidFill>
              <a:latin typeface="隶书" panose="02010509060101010101" pitchFamily="49" charset="-122"/>
              <a:ea typeface="隶书" panose="02010509060101010101" pitchFamily="49" charset="-122"/>
            </a:endParaRPr>
          </a:p>
        </p:txBody>
      </p:sp>
      <p:cxnSp>
        <p:nvCxnSpPr>
          <p:cNvPr id="38915" name="AutoShape 4"/>
          <p:cNvCxnSpPr/>
          <p:nvPr/>
        </p:nvCxnSpPr>
        <p:spPr>
          <a:xfrm>
            <a:off x="611188" y="1125538"/>
            <a:ext cx="7956550" cy="0"/>
          </a:xfrm>
          <a:prstGeom prst="straightConnector1">
            <a:avLst/>
          </a:prstGeom>
          <a:ln w="34925" cap="flat" cmpd="sng">
            <a:solidFill>
              <a:srgbClr val="008000"/>
            </a:solidFill>
            <a:prstDash val="solid"/>
            <a:headEnd type="none" w="med" len="med"/>
            <a:tailEnd type="none" w="med" len="med"/>
          </a:ln>
        </p:spPr>
      </p:cxnSp>
      <p:sp>
        <p:nvSpPr>
          <p:cNvPr id="38916" name="Rectangle 6"/>
          <p:cNvSpPr/>
          <p:nvPr/>
        </p:nvSpPr>
        <p:spPr>
          <a:xfrm>
            <a:off x="1258888" y="333375"/>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p:nvPr/>
        </p:nvSpPr>
        <p:spPr>
          <a:xfrm>
            <a:off x="755650" y="1341438"/>
            <a:ext cx="7924800" cy="5139055"/>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3200" b="1" dirty="0">
                <a:solidFill>
                  <a:schemeClr val="accent1"/>
                </a:solidFill>
                <a:latin typeface="隶书" panose="02010509060101010101" pitchFamily="49" charset="-122"/>
                <a:ea typeface="隶书" panose="02010509060101010101" pitchFamily="49" charset="-122"/>
              </a:rPr>
              <a:t>18 </a:t>
            </a:r>
            <a:r>
              <a:rPr lang="zh-CN" altLang="en-US" sz="3200" b="1" dirty="0">
                <a:solidFill>
                  <a:schemeClr val="accent1"/>
                </a:solidFill>
                <a:latin typeface="隶书" panose="02010509060101010101" pitchFamily="49" charset="-122"/>
                <a:ea typeface="隶书" panose="02010509060101010101" pitchFamily="49" charset="-122"/>
              </a:rPr>
              <a:t>钢材：</a:t>
            </a:r>
            <a:r>
              <a:rPr lang="zh-CN" altLang="en-US" sz="3200" dirty="0">
                <a:solidFill>
                  <a:srgbClr val="008080"/>
                </a:solidFill>
                <a:latin typeface="隶书" panose="02010509060101010101" pitchFamily="49" charset="-122"/>
                <a:ea typeface="隶书" panose="02010509060101010101" pitchFamily="49" charset="-122"/>
              </a:rPr>
              <a:t>指报告期内实际耗用于建筑产品生产过程中的钢材数量。包括重轨、轻轨、大型型钢、中型型钢、小型型钢、带钢、线材、特厚钢板、中厚钢板、薄钢板、硅钢片、优质型材、无缝钢管、焊接钢管和其他钢材等品种。</a:t>
            </a:r>
            <a:endParaRPr lang="zh-CN" altLang="en-US" sz="3200" dirty="0">
              <a:solidFill>
                <a:srgbClr val="008080"/>
              </a:solidFill>
              <a:latin typeface="隶书" panose="02010509060101010101" pitchFamily="49" charset="-122"/>
              <a:ea typeface="隶书" panose="02010509060101010101" pitchFamily="49" charset="-122"/>
            </a:endParaRPr>
          </a:p>
          <a:p>
            <a:pPr algn="l"/>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dirty="0">
                <a:solidFill>
                  <a:srgbClr val="FF0000"/>
                </a:solidFill>
                <a:latin typeface="Times New Roman" panose="02020603050405020304" pitchFamily="18" charset="0"/>
              </a:rPr>
              <a:t>        ▲</a:t>
            </a:r>
            <a:r>
              <a:rPr lang="zh-CN" altLang="en-US" b="1" dirty="0">
                <a:solidFill>
                  <a:srgbClr val="FF0000"/>
                </a:solidFill>
                <a:latin typeface="Times New Roman" panose="02020603050405020304" pitchFamily="18" charset="0"/>
              </a:rPr>
              <a:t>注意事项：</a:t>
            </a:r>
            <a:r>
              <a:rPr lang="zh-CN" altLang="en-US" dirty="0">
                <a:solidFill>
                  <a:srgbClr val="008080"/>
                </a:solidFill>
                <a:latin typeface="Times New Roman" panose="02020603050405020304" pitchFamily="18" charset="0"/>
              </a:rPr>
              <a:t>计算建筑钢材消耗量时，</a:t>
            </a:r>
            <a:r>
              <a:rPr lang="zh-CN" altLang="en-US" b="1" dirty="0">
                <a:solidFill>
                  <a:srgbClr val="FF0000"/>
                </a:solidFill>
                <a:latin typeface="Times New Roman" panose="02020603050405020304" pitchFamily="18" charset="0"/>
              </a:rPr>
              <a:t>不包括</a:t>
            </a:r>
            <a:r>
              <a:rPr lang="zh-CN" altLang="en-US" dirty="0">
                <a:solidFill>
                  <a:srgbClr val="008080"/>
                </a:solidFill>
                <a:latin typeface="Times New Roman" panose="02020603050405020304" pitchFamily="18" charset="0"/>
              </a:rPr>
              <a:t>钢材边角料，已经使用过的旧钢材、铸铁管，以及钢丝绳、铅丝等金属制品。 </a:t>
            </a:r>
            <a:endParaRPr lang="zh-CN" altLang="en-US" dirty="0">
              <a:solidFill>
                <a:srgbClr val="008080"/>
              </a:solidFill>
              <a:latin typeface="Times New Roman" panose="02020603050405020304" pitchFamily="18" charset="0"/>
            </a:endParaRPr>
          </a:p>
          <a:p>
            <a:pPr algn="l"/>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chemeClr val="bg1"/>
                </a:solidFill>
                <a:latin typeface="隶书" panose="02010509060101010101" pitchFamily="49" charset="-122"/>
                <a:ea typeface="隶书" panose="02010509060101010101" pitchFamily="49" charset="-122"/>
              </a:rPr>
              <a:t>    </a:t>
            </a:r>
            <a:endParaRPr lang="zh-CN" altLang="en-US" sz="3200" dirty="0">
              <a:solidFill>
                <a:schemeClr val="bg1"/>
              </a:solidFill>
              <a:latin typeface="隶书" panose="02010509060101010101" pitchFamily="49" charset="-122"/>
              <a:ea typeface="隶书" panose="02010509060101010101" pitchFamily="49" charset="-122"/>
            </a:endParaRPr>
          </a:p>
        </p:txBody>
      </p:sp>
      <p:cxnSp>
        <p:nvCxnSpPr>
          <p:cNvPr id="39939" name="AutoShape 4"/>
          <p:cNvCxnSpPr/>
          <p:nvPr/>
        </p:nvCxnSpPr>
        <p:spPr>
          <a:xfrm>
            <a:off x="611188" y="1125538"/>
            <a:ext cx="7956550" cy="0"/>
          </a:xfrm>
          <a:prstGeom prst="straightConnector1">
            <a:avLst/>
          </a:prstGeom>
          <a:ln w="34925" cap="flat" cmpd="sng">
            <a:solidFill>
              <a:srgbClr val="008000"/>
            </a:solidFill>
            <a:prstDash val="solid"/>
            <a:headEnd type="none" w="med" len="med"/>
            <a:tailEnd type="none" w="med" len="med"/>
          </a:ln>
        </p:spPr>
      </p:cxnSp>
      <p:sp>
        <p:nvSpPr>
          <p:cNvPr id="39940" name="Rectangle 5"/>
          <p:cNvSpPr/>
          <p:nvPr/>
        </p:nvSpPr>
        <p:spPr>
          <a:xfrm>
            <a:off x="1258888" y="333375"/>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p:nvPr/>
        </p:nvSpPr>
        <p:spPr>
          <a:xfrm>
            <a:off x="755650" y="1484313"/>
            <a:ext cx="7924800" cy="4540250"/>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3200" b="1" dirty="0">
                <a:solidFill>
                  <a:schemeClr val="accent1"/>
                </a:solidFill>
                <a:latin typeface="隶书" panose="02010509060101010101" pitchFamily="49" charset="-122"/>
                <a:ea typeface="隶书" panose="02010509060101010101" pitchFamily="49" charset="-122"/>
              </a:rPr>
              <a:t>19 </a:t>
            </a:r>
            <a:r>
              <a:rPr lang="zh-CN" altLang="en-US" sz="3200" b="1" dirty="0">
                <a:solidFill>
                  <a:schemeClr val="accent1"/>
                </a:solidFill>
                <a:latin typeface="隶书" panose="02010509060101010101" pitchFamily="49" charset="-122"/>
                <a:ea typeface="隶书" panose="02010509060101010101" pitchFamily="49" charset="-122"/>
              </a:rPr>
              <a:t>木材：</a:t>
            </a:r>
            <a:r>
              <a:rPr lang="zh-CN" altLang="en-US" sz="3200" dirty="0">
                <a:solidFill>
                  <a:srgbClr val="008080"/>
                </a:solidFill>
                <a:latin typeface="隶书" panose="02010509060101010101" pitchFamily="49" charset="-122"/>
                <a:ea typeface="隶书" panose="02010509060101010101" pitchFamily="49" charset="-122"/>
              </a:rPr>
              <a:t>指报告期内实际耗用于建筑产品生产过程中的木材量。包括原木、锯材和各种人造板。木材消耗量统一按原木数量计算。</a:t>
            </a:r>
            <a:endParaRPr lang="zh-CN" altLang="en-US" sz="3200" dirty="0">
              <a:solidFill>
                <a:srgbClr val="008080"/>
              </a:solidFill>
              <a:latin typeface="隶书" panose="02010509060101010101" pitchFamily="49" charset="-122"/>
              <a:ea typeface="隶书" panose="02010509060101010101" pitchFamily="49" charset="-122"/>
            </a:endParaRPr>
          </a:p>
          <a:p>
            <a:pPr algn="l"/>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dirty="0">
                <a:solidFill>
                  <a:srgbClr val="FF0000"/>
                </a:solidFill>
                <a:latin typeface="Times New Roman" panose="02020603050405020304" pitchFamily="18" charset="0"/>
              </a:rPr>
              <a:t>▲</a:t>
            </a:r>
            <a:r>
              <a:rPr lang="zh-CN" altLang="en-US" b="1" dirty="0">
                <a:solidFill>
                  <a:srgbClr val="FF0000"/>
                </a:solidFill>
                <a:latin typeface="Times New Roman" panose="02020603050405020304" pitchFamily="18" charset="0"/>
              </a:rPr>
              <a:t>注意事项：</a:t>
            </a:r>
            <a:endParaRPr lang="zh-CN" altLang="en-US" b="1" dirty="0">
              <a:solidFill>
                <a:srgbClr val="008080"/>
              </a:solidFill>
              <a:latin typeface="Times New Roman" panose="02020603050405020304" pitchFamily="18" charset="0"/>
            </a:endParaRPr>
          </a:p>
          <a:p>
            <a:pPr algn="l"/>
            <a:r>
              <a:rPr lang="zh-CN" altLang="en-US" dirty="0">
                <a:solidFill>
                  <a:srgbClr val="008080"/>
                </a:solidFill>
                <a:latin typeface="Times New Roman" panose="02020603050405020304" pitchFamily="18" charset="0"/>
              </a:rPr>
              <a:t>    </a:t>
            </a:r>
            <a:r>
              <a:rPr lang="zh-CN" altLang="en-US" b="1" dirty="0">
                <a:solidFill>
                  <a:srgbClr val="008080"/>
                </a:solidFill>
                <a:latin typeface="Times New Roman" panose="02020603050405020304" pitchFamily="18" charset="0"/>
              </a:rPr>
              <a:t>（</a:t>
            </a:r>
            <a:r>
              <a:rPr lang="en-US" altLang="zh-CN" b="1" dirty="0">
                <a:solidFill>
                  <a:srgbClr val="008080"/>
                </a:solidFill>
                <a:latin typeface="Times New Roman" panose="02020603050405020304" pitchFamily="18" charset="0"/>
              </a:rPr>
              <a:t>1</a:t>
            </a:r>
            <a:r>
              <a:rPr lang="zh-CN" altLang="en-US" b="1" dirty="0">
                <a:solidFill>
                  <a:srgbClr val="008080"/>
                </a:solidFill>
                <a:latin typeface="Times New Roman" panose="02020603050405020304" pitchFamily="18" charset="0"/>
              </a:rPr>
              <a:t>）不经过纵锯就直接使用的原木，如桩木、电杆和脚手杆等，可直接计入消耗量；</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a:t>
            </a:r>
            <a:r>
              <a:rPr lang="en-US" altLang="zh-CN" b="1" dirty="0">
                <a:solidFill>
                  <a:srgbClr val="008080"/>
                </a:solidFill>
                <a:latin typeface="Times New Roman" panose="02020603050405020304" pitchFamily="18" charset="0"/>
              </a:rPr>
              <a:t>2</a:t>
            </a:r>
            <a:r>
              <a:rPr lang="zh-CN" altLang="en-US" b="1" dirty="0">
                <a:solidFill>
                  <a:srgbClr val="008080"/>
                </a:solidFill>
                <a:latin typeface="Times New Roman" panose="02020603050405020304" pitchFamily="18" charset="0"/>
              </a:rPr>
              <a:t>）经过纵锯或加工而成的材料、板材和人造板，必须按规定的出材率和换算方法计算出原木数量后，再计入消耗量。</a:t>
            </a:r>
            <a:endParaRPr lang="zh-CN" altLang="en-US" sz="3200" b="1"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    </a:t>
            </a:r>
            <a:endParaRPr lang="zh-CN" altLang="en-US" sz="3200" dirty="0">
              <a:solidFill>
                <a:srgbClr val="008080"/>
              </a:solidFill>
              <a:latin typeface="隶书" panose="02010509060101010101" pitchFamily="49" charset="-122"/>
              <a:ea typeface="隶书" panose="02010509060101010101" pitchFamily="49" charset="-122"/>
            </a:endParaRPr>
          </a:p>
        </p:txBody>
      </p:sp>
      <p:cxnSp>
        <p:nvCxnSpPr>
          <p:cNvPr id="40963" name="AutoShape 4"/>
          <p:cNvCxnSpPr/>
          <p:nvPr/>
        </p:nvCxnSpPr>
        <p:spPr>
          <a:xfrm>
            <a:off x="684213" y="1196975"/>
            <a:ext cx="7956550" cy="0"/>
          </a:xfrm>
          <a:prstGeom prst="straightConnector1">
            <a:avLst/>
          </a:prstGeom>
          <a:ln w="34925" cap="flat" cmpd="sng">
            <a:solidFill>
              <a:srgbClr val="008000"/>
            </a:solidFill>
            <a:prstDash val="solid"/>
            <a:headEnd type="none" w="med" len="med"/>
            <a:tailEnd type="none" w="med" len="med"/>
          </a:ln>
        </p:spPr>
      </p:cxnSp>
      <p:sp>
        <p:nvSpPr>
          <p:cNvPr id="40964" name="Rectangle 6"/>
          <p:cNvSpPr/>
          <p:nvPr/>
        </p:nvSpPr>
        <p:spPr>
          <a:xfrm>
            <a:off x="971550" y="333375"/>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p:nvPr/>
        </p:nvSpPr>
        <p:spPr>
          <a:xfrm>
            <a:off x="431800" y="115888"/>
            <a:ext cx="8712200" cy="701675"/>
          </a:xfrm>
          <a:prstGeom prst="rect">
            <a:avLst/>
          </a:prstGeom>
          <a:noFill/>
          <a:ln w="9525">
            <a:noFill/>
          </a:ln>
        </p:spPr>
        <p:txBody>
          <a:bodyPr>
            <a:spAutoFit/>
          </a:bodyPr>
          <a:lstStyle/>
          <a:p>
            <a:r>
              <a:rPr lang="zh-CN" altLang="en-US" sz="4000" b="1" dirty="0">
                <a:solidFill>
                  <a:srgbClr val="008080"/>
                </a:solidFill>
                <a:latin typeface="Times New Roman" panose="02020603050405020304" pitchFamily="18" charset="0"/>
              </a:rPr>
              <a:t>一、 </a:t>
            </a:r>
            <a:r>
              <a:rPr lang="zh-CN" altLang="en-US" sz="3600" b="1" dirty="0">
                <a:solidFill>
                  <a:srgbClr val="008080"/>
                </a:solidFill>
                <a:latin typeface="Times New Roman" panose="02020603050405020304" pitchFamily="18" charset="0"/>
              </a:rPr>
              <a:t>年报及定报主要报表</a:t>
            </a:r>
            <a:endParaRPr lang="zh-CN" altLang="en-US" sz="3600" b="1" dirty="0">
              <a:solidFill>
                <a:srgbClr val="008080"/>
              </a:solidFill>
              <a:latin typeface="Times New Roman" panose="02020603050405020304" pitchFamily="18" charset="0"/>
            </a:endParaRPr>
          </a:p>
        </p:txBody>
      </p:sp>
      <p:sp>
        <p:nvSpPr>
          <p:cNvPr id="5123" name="Line 3"/>
          <p:cNvSpPr/>
          <p:nvPr/>
        </p:nvSpPr>
        <p:spPr>
          <a:xfrm>
            <a:off x="755650" y="765175"/>
            <a:ext cx="7956550" cy="0"/>
          </a:xfrm>
          <a:prstGeom prst="line">
            <a:avLst/>
          </a:prstGeom>
          <a:ln w="38100" cap="flat" cmpd="sng">
            <a:solidFill>
              <a:srgbClr val="339966"/>
            </a:solidFill>
            <a:prstDash val="solid"/>
            <a:headEnd type="none" w="med" len="med"/>
            <a:tailEnd type="none" w="med" len="med"/>
          </a:ln>
        </p:spPr>
      </p:sp>
      <p:sp>
        <p:nvSpPr>
          <p:cNvPr id="5124" name="Text Box 4"/>
          <p:cNvSpPr txBox="1"/>
          <p:nvPr/>
        </p:nvSpPr>
        <p:spPr>
          <a:xfrm>
            <a:off x="755650" y="908050"/>
            <a:ext cx="4756150" cy="396875"/>
          </a:xfrm>
          <a:prstGeom prst="rect">
            <a:avLst/>
          </a:prstGeom>
          <a:noFill/>
          <a:ln w="9525">
            <a:noFill/>
          </a:ln>
        </p:spPr>
        <p:txBody>
          <a:bodyPr wrap="none">
            <a:spAutoFit/>
          </a:bodyPr>
          <a:lstStyle/>
          <a:p>
            <a:r>
              <a:rPr lang="en-US" altLang="zh-CN" dirty="0">
                <a:solidFill>
                  <a:schemeClr val="hlink"/>
                </a:solidFill>
                <a:latin typeface="Times New Roman" panose="02020603050405020304" pitchFamily="18" charset="0"/>
              </a:rPr>
              <a:t>2. </a:t>
            </a:r>
            <a:r>
              <a:rPr lang="zh-CN" altLang="en-US" dirty="0">
                <a:solidFill>
                  <a:schemeClr val="hlink"/>
                </a:solidFill>
                <a:latin typeface="Times New Roman" panose="02020603050405020304" pitchFamily="18" charset="0"/>
              </a:rPr>
              <a:t>建筑业企业一套表主要表式和报送时间</a:t>
            </a:r>
            <a:endParaRPr lang="zh-CN" altLang="en-US" dirty="0">
              <a:solidFill>
                <a:schemeClr val="hlink"/>
              </a:solidFill>
              <a:latin typeface="Times New Roman" panose="02020603050405020304" pitchFamily="18" charset="0"/>
            </a:endParaRPr>
          </a:p>
        </p:txBody>
      </p:sp>
      <p:pic>
        <p:nvPicPr>
          <p:cNvPr id="5125" name="Picture 6" descr="C:\Users\Administrator\Documents\Tencent Files\253827500\Image\C2C\$PCJ@AJSGNW$8[I)1Z$697S.png"/>
          <p:cNvPicPr>
            <a:picLocks noChangeAspect="1"/>
          </p:cNvPicPr>
          <p:nvPr/>
        </p:nvPicPr>
        <p:blipFill>
          <a:blip r:embed="rId1"/>
          <a:stretch>
            <a:fillRect/>
          </a:stretch>
        </p:blipFill>
        <p:spPr>
          <a:xfrm>
            <a:off x="755650" y="1916113"/>
            <a:ext cx="7786688" cy="3328987"/>
          </a:xfrm>
          <a:prstGeom prst="rect">
            <a:avLst/>
          </a:prstGeom>
          <a:noFill/>
          <a:ln w="9525">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p:nvPr/>
        </p:nvSpPr>
        <p:spPr>
          <a:xfrm>
            <a:off x="755650" y="1700213"/>
            <a:ext cx="7921625" cy="3322637"/>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3200" dirty="0">
                <a:solidFill>
                  <a:srgbClr val="008080"/>
                </a:solidFill>
                <a:latin typeface="隶书" panose="02010509060101010101" pitchFamily="49" charset="-122"/>
                <a:ea typeface="隶书" panose="02010509060101010101" pitchFamily="49" charset="-122"/>
              </a:rPr>
              <a:t>20</a:t>
            </a:r>
            <a:r>
              <a:rPr lang="en-US" altLang="zh-CN" sz="3200" b="1" dirty="0">
                <a:solidFill>
                  <a:schemeClr val="accent1"/>
                </a:solidFill>
                <a:latin typeface="隶书" panose="02010509060101010101" pitchFamily="49" charset="-122"/>
                <a:ea typeface="隶书" panose="02010509060101010101" pitchFamily="49" charset="-122"/>
              </a:rPr>
              <a:t> </a:t>
            </a:r>
            <a:r>
              <a:rPr lang="zh-CN" altLang="en-US" sz="3200" b="1" dirty="0">
                <a:solidFill>
                  <a:schemeClr val="accent1"/>
                </a:solidFill>
                <a:latin typeface="隶书" panose="02010509060101010101" pitchFamily="49" charset="-122"/>
                <a:ea typeface="隶书" panose="02010509060101010101" pitchFamily="49" charset="-122"/>
              </a:rPr>
              <a:t>水泥：</a:t>
            </a:r>
            <a:r>
              <a:rPr lang="zh-CN" altLang="en-US" sz="2800" dirty="0">
                <a:solidFill>
                  <a:srgbClr val="008080"/>
                </a:solidFill>
                <a:latin typeface="隶书" panose="02010509060101010101" pitchFamily="49" charset="-122"/>
                <a:ea typeface="隶书" panose="02010509060101010101" pitchFamily="49" charset="-122"/>
              </a:rPr>
              <a:t>指报告期内实际耗用于建筑产品生产过程中的水泥数量。包括普通建筑水泥、装饰水泥和特种水泥</a:t>
            </a:r>
            <a:r>
              <a:rPr lang="en-US" altLang="zh-CN" sz="2800" dirty="0">
                <a:solidFill>
                  <a:srgbClr val="008080"/>
                </a:solidFill>
                <a:latin typeface="隶书" panose="02010509060101010101" pitchFamily="49" charset="-122"/>
                <a:ea typeface="隶书" panose="02010509060101010101" pitchFamily="49" charset="-122"/>
              </a:rPr>
              <a:t>(</a:t>
            </a:r>
            <a:r>
              <a:rPr lang="zh-CN" altLang="en-US" sz="2800" dirty="0">
                <a:solidFill>
                  <a:srgbClr val="008080"/>
                </a:solidFill>
                <a:latin typeface="隶书" panose="02010509060101010101" pitchFamily="49" charset="-122"/>
                <a:ea typeface="隶书" panose="02010509060101010101" pitchFamily="49" charset="-122"/>
              </a:rPr>
              <a:t>如快硬高强水泥、膨胀水泥、耐酸耐火、防射线水泥等</a:t>
            </a:r>
            <a:r>
              <a:rPr lang="en-US" altLang="zh-CN" sz="2800" dirty="0">
                <a:solidFill>
                  <a:srgbClr val="008080"/>
                </a:solidFill>
                <a:latin typeface="隶书" panose="02010509060101010101" pitchFamily="49" charset="-122"/>
                <a:ea typeface="隶书" panose="02010509060101010101" pitchFamily="49" charset="-122"/>
              </a:rPr>
              <a:t>)</a:t>
            </a:r>
            <a:r>
              <a:rPr lang="zh-CN" altLang="en-US" sz="2800" dirty="0">
                <a:solidFill>
                  <a:srgbClr val="008080"/>
                </a:solidFill>
                <a:latin typeface="隶书" panose="02010509060101010101" pitchFamily="49" charset="-122"/>
                <a:ea typeface="隶书" panose="02010509060101010101" pitchFamily="49" charset="-122"/>
              </a:rPr>
              <a:t>，以吨为计量单位。</a:t>
            </a:r>
            <a:endParaRPr lang="zh-CN" altLang="en-US" sz="28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    </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FF0000"/>
                </a:solidFill>
                <a:latin typeface="隶书" panose="02010509060101010101" pitchFamily="49" charset="-122"/>
                <a:ea typeface="隶书" panose="02010509060101010101" pitchFamily="49" charset="-122"/>
              </a:rPr>
              <a:t>▲注意事项：</a:t>
            </a:r>
            <a:r>
              <a:rPr lang="zh-CN" altLang="en-US" sz="3200" dirty="0">
                <a:solidFill>
                  <a:srgbClr val="008080"/>
                </a:solidFill>
                <a:latin typeface="隶书" panose="02010509060101010101" pitchFamily="49" charset="-122"/>
                <a:ea typeface="隶书" panose="02010509060101010101" pitchFamily="49" charset="-122"/>
              </a:rPr>
              <a:t>不包括无熟料水泥和土水泥。</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   </a:t>
            </a:r>
            <a:endParaRPr lang="zh-CN" altLang="en-US" sz="3200" dirty="0">
              <a:solidFill>
                <a:srgbClr val="008080"/>
              </a:solidFill>
              <a:latin typeface="隶书" panose="02010509060101010101" pitchFamily="49" charset="-122"/>
              <a:ea typeface="隶书" panose="02010509060101010101" pitchFamily="49" charset="-122"/>
            </a:endParaRPr>
          </a:p>
        </p:txBody>
      </p:sp>
      <p:cxnSp>
        <p:nvCxnSpPr>
          <p:cNvPr id="41987" name="AutoShape 4"/>
          <p:cNvCxnSpPr/>
          <p:nvPr/>
        </p:nvCxnSpPr>
        <p:spPr>
          <a:xfrm>
            <a:off x="611188" y="1125538"/>
            <a:ext cx="7956550" cy="0"/>
          </a:xfrm>
          <a:prstGeom prst="straightConnector1">
            <a:avLst/>
          </a:prstGeom>
          <a:ln w="34925" cap="flat" cmpd="sng">
            <a:solidFill>
              <a:srgbClr val="008000"/>
            </a:solidFill>
            <a:prstDash val="solid"/>
            <a:headEnd type="none" w="med" len="med"/>
            <a:tailEnd type="none" w="med" len="med"/>
          </a:ln>
        </p:spPr>
      </p:cxnSp>
      <p:sp>
        <p:nvSpPr>
          <p:cNvPr id="41988" name="Rectangle 5"/>
          <p:cNvSpPr/>
          <p:nvPr/>
        </p:nvSpPr>
        <p:spPr>
          <a:xfrm>
            <a:off x="1187450" y="333375"/>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p:nvPr/>
        </p:nvSpPr>
        <p:spPr>
          <a:xfrm>
            <a:off x="827088" y="1341438"/>
            <a:ext cx="7924800" cy="1189037"/>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3200" b="1" dirty="0">
                <a:solidFill>
                  <a:schemeClr val="accent1"/>
                </a:solidFill>
                <a:latin typeface="隶书" panose="02010509060101010101" pitchFamily="49" charset="-122"/>
                <a:ea typeface="隶书" panose="02010509060101010101" pitchFamily="49" charset="-122"/>
              </a:rPr>
              <a:t>21 </a:t>
            </a:r>
            <a:r>
              <a:rPr lang="zh-CN" altLang="en-US" sz="3200" b="1" dirty="0">
                <a:solidFill>
                  <a:schemeClr val="accent1"/>
                </a:solidFill>
                <a:latin typeface="隶书" panose="02010509060101010101" pitchFamily="49" charset="-122"/>
                <a:ea typeface="隶书" panose="02010509060101010101" pitchFamily="49" charset="-122"/>
              </a:rPr>
              <a:t>平板玻璃：</a:t>
            </a:r>
            <a:r>
              <a:rPr lang="zh-CN" altLang="en-US" dirty="0">
                <a:solidFill>
                  <a:srgbClr val="008080"/>
                </a:solidFill>
                <a:latin typeface="隶书" panose="02010509060101010101" pitchFamily="49" charset="-122"/>
                <a:ea typeface="隶书" panose="02010509060101010101" pitchFamily="49" charset="-122"/>
              </a:rPr>
              <a:t>建筑用平板玻璃主要指无色的普通平板玻璃和吸热玻璃</a:t>
            </a:r>
            <a:r>
              <a:rPr lang="en-US" altLang="zh-CN" dirty="0">
                <a:solidFill>
                  <a:srgbClr val="008080"/>
                </a:solidFill>
                <a:latin typeface="隶书" panose="02010509060101010101" pitchFamily="49" charset="-122"/>
                <a:ea typeface="隶书" panose="02010509060101010101" pitchFamily="49" charset="-122"/>
              </a:rPr>
              <a:t>(</a:t>
            </a:r>
            <a:r>
              <a:rPr lang="zh-CN" altLang="en-US" dirty="0">
                <a:solidFill>
                  <a:srgbClr val="008080"/>
                </a:solidFill>
                <a:latin typeface="隶书" panose="02010509060101010101" pitchFamily="49" charset="-122"/>
                <a:ea typeface="隶书" panose="02010509060101010101" pitchFamily="49" charset="-122"/>
              </a:rPr>
              <a:t>即在熔化玻璃液时加入不同的着色剂，可以生产茶、灰、蓝等不同色泽的平板玻璃，俗称彩色玻璃</a:t>
            </a:r>
            <a:r>
              <a:rPr lang="en-US" altLang="zh-CN" dirty="0">
                <a:solidFill>
                  <a:srgbClr val="008080"/>
                </a:solidFill>
                <a:latin typeface="隶书" panose="02010509060101010101" pitchFamily="49" charset="-122"/>
                <a:ea typeface="隶书" panose="02010509060101010101" pitchFamily="49" charset="-122"/>
              </a:rPr>
              <a:t>)</a:t>
            </a:r>
            <a:r>
              <a:rPr lang="zh-CN" altLang="en-US" dirty="0">
                <a:solidFill>
                  <a:srgbClr val="008080"/>
                </a:solidFill>
                <a:latin typeface="隶书" panose="02010509060101010101" pitchFamily="49" charset="-122"/>
                <a:ea typeface="隶书" panose="02010509060101010101" pitchFamily="49" charset="-122"/>
              </a:rPr>
              <a:t>。</a:t>
            </a:r>
            <a:endParaRPr lang="zh-CN" altLang="en-US" sz="3200" dirty="0">
              <a:solidFill>
                <a:srgbClr val="008080"/>
              </a:solidFill>
              <a:latin typeface="隶书" panose="02010509060101010101" pitchFamily="49" charset="-122"/>
              <a:ea typeface="隶书" panose="02010509060101010101" pitchFamily="49" charset="-122"/>
            </a:endParaRPr>
          </a:p>
        </p:txBody>
      </p:sp>
      <p:cxnSp>
        <p:nvCxnSpPr>
          <p:cNvPr id="43011" name="AutoShape 4"/>
          <p:cNvCxnSpPr/>
          <p:nvPr/>
        </p:nvCxnSpPr>
        <p:spPr>
          <a:xfrm>
            <a:off x="684213" y="1125538"/>
            <a:ext cx="7956550" cy="0"/>
          </a:xfrm>
          <a:prstGeom prst="straightConnector1">
            <a:avLst/>
          </a:prstGeom>
          <a:ln w="34925" cap="flat" cmpd="sng">
            <a:solidFill>
              <a:srgbClr val="008000"/>
            </a:solidFill>
            <a:prstDash val="solid"/>
            <a:headEnd type="none" w="med" len="med"/>
            <a:tailEnd type="none" w="med" len="med"/>
          </a:ln>
        </p:spPr>
      </p:cxnSp>
      <p:sp>
        <p:nvSpPr>
          <p:cNvPr id="43012" name="Rectangle 5"/>
          <p:cNvSpPr/>
          <p:nvPr/>
        </p:nvSpPr>
        <p:spPr>
          <a:xfrm>
            <a:off x="1258888" y="333375"/>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
        <p:nvSpPr>
          <p:cNvPr id="43013" name="Rectangle 6"/>
          <p:cNvSpPr/>
          <p:nvPr/>
        </p:nvSpPr>
        <p:spPr>
          <a:xfrm>
            <a:off x="900113" y="2565400"/>
            <a:ext cx="7924800" cy="1674813"/>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3200" dirty="0">
                <a:solidFill>
                  <a:srgbClr val="FF0000"/>
                </a:solidFill>
                <a:latin typeface="隶书" panose="02010509060101010101" pitchFamily="49" charset="-122"/>
                <a:ea typeface="隶书" panose="02010509060101010101" pitchFamily="49" charset="-122"/>
              </a:rPr>
              <a:t>▲</a:t>
            </a:r>
            <a:r>
              <a:rPr lang="zh-CN" altLang="en-US" sz="3200" dirty="0">
                <a:solidFill>
                  <a:srgbClr val="FF0000"/>
                </a:solidFill>
                <a:latin typeface="隶书" panose="02010509060101010101" pitchFamily="49" charset="-122"/>
                <a:ea typeface="隶书" panose="02010509060101010101" pitchFamily="49" charset="-122"/>
              </a:rPr>
              <a:t>注意事项：</a:t>
            </a:r>
            <a:r>
              <a:rPr lang="zh-CN" altLang="en-US" sz="2400" dirty="0">
                <a:solidFill>
                  <a:srgbClr val="008080"/>
                </a:solidFill>
                <a:latin typeface="隶书" panose="02010509060101010101" pitchFamily="49" charset="-122"/>
                <a:ea typeface="隶书" panose="02010509060101010101" pitchFamily="49" charset="-122"/>
              </a:rPr>
              <a:t>计算平板玻璃时要注意重量箱和平方米的换算关系，现行建筑业统计报表制度规定，</a:t>
            </a:r>
            <a:r>
              <a:rPr lang="zh-CN" altLang="en-US" sz="2400" dirty="0">
                <a:solidFill>
                  <a:srgbClr val="008080"/>
                </a:solidFill>
                <a:latin typeface="Times New Roman" panose="02020603050405020304" pitchFamily="18" charset="0"/>
                <a:ea typeface="隶书" panose="02010509060101010101" pitchFamily="49" charset="-122"/>
              </a:rPr>
              <a:t>“</a:t>
            </a:r>
            <a:r>
              <a:rPr lang="zh-CN" altLang="en-US" sz="2400" dirty="0">
                <a:solidFill>
                  <a:srgbClr val="008080"/>
                </a:solidFill>
                <a:latin typeface="隶书" panose="02010509060101010101" pitchFamily="49" charset="-122"/>
                <a:ea typeface="隶书" panose="02010509060101010101" pitchFamily="49" charset="-122"/>
              </a:rPr>
              <a:t>每一重量箱</a:t>
            </a:r>
            <a:r>
              <a:rPr lang="zh-CN" altLang="en-US" sz="2400" dirty="0">
                <a:solidFill>
                  <a:srgbClr val="008080"/>
                </a:solidFill>
                <a:latin typeface="Times New Roman" panose="02020603050405020304" pitchFamily="18" charset="0"/>
                <a:ea typeface="隶书" panose="02010509060101010101" pitchFamily="49" charset="-122"/>
              </a:rPr>
              <a:t>”</a:t>
            </a:r>
            <a:r>
              <a:rPr lang="zh-CN" altLang="en-US" sz="2400" dirty="0">
                <a:solidFill>
                  <a:srgbClr val="008080"/>
                </a:solidFill>
                <a:latin typeface="隶书" panose="02010509060101010101" pitchFamily="49" charset="-122"/>
                <a:ea typeface="隶书" panose="02010509060101010101" pitchFamily="49" charset="-122"/>
              </a:rPr>
              <a:t>等于厚度为</a:t>
            </a:r>
            <a:r>
              <a:rPr lang="en-US" altLang="zh-CN" sz="2400" dirty="0">
                <a:solidFill>
                  <a:srgbClr val="008080"/>
                </a:solidFill>
                <a:latin typeface="隶书" panose="02010509060101010101" pitchFamily="49" charset="-122"/>
                <a:ea typeface="隶书" panose="02010509060101010101" pitchFamily="49" charset="-122"/>
              </a:rPr>
              <a:t>2</a:t>
            </a:r>
            <a:r>
              <a:rPr lang="zh-CN" altLang="en-US" sz="2400" dirty="0">
                <a:solidFill>
                  <a:srgbClr val="008080"/>
                </a:solidFill>
                <a:latin typeface="隶书" panose="02010509060101010101" pitchFamily="49" charset="-122"/>
                <a:ea typeface="隶书" panose="02010509060101010101" pitchFamily="49" charset="-122"/>
              </a:rPr>
              <a:t>毫米，面积</a:t>
            </a:r>
            <a:r>
              <a:rPr lang="en-US" altLang="zh-CN" sz="2400" dirty="0">
                <a:solidFill>
                  <a:srgbClr val="008080"/>
                </a:solidFill>
                <a:latin typeface="隶书" panose="02010509060101010101" pitchFamily="49" charset="-122"/>
                <a:ea typeface="隶书" panose="02010509060101010101" pitchFamily="49" charset="-122"/>
              </a:rPr>
              <a:t>10</a:t>
            </a:r>
            <a:r>
              <a:rPr lang="zh-CN" altLang="en-US" sz="2400" dirty="0">
                <a:solidFill>
                  <a:srgbClr val="008080"/>
                </a:solidFill>
                <a:latin typeface="隶书" panose="02010509060101010101" pitchFamily="49" charset="-122"/>
                <a:ea typeface="隶书" panose="02010509060101010101" pitchFamily="49" charset="-122"/>
              </a:rPr>
              <a:t>平方米的平板玻璃。其折算公式如下：</a:t>
            </a:r>
            <a:endParaRPr lang="zh-CN" altLang="en-US" sz="2400" dirty="0">
              <a:solidFill>
                <a:srgbClr val="008080"/>
              </a:solidFill>
              <a:latin typeface="隶书" panose="02010509060101010101" pitchFamily="49" charset="-122"/>
              <a:ea typeface="隶书" panose="02010509060101010101" pitchFamily="49" charset="-122"/>
            </a:endParaRPr>
          </a:p>
        </p:txBody>
      </p:sp>
      <p:pic>
        <p:nvPicPr>
          <p:cNvPr id="43014" name="Picture 7"/>
          <p:cNvPicPr>
            <a:picLocks noChangeAspect="1"/>
          </p:cNvPicPr>
          <p:nvPr/>
        </p:nvPicPr>
        <p:blipFill>
          <a:blip r:embed="rId1"/>
          <a:srcRect l="27545" t="20689" r="28165" b="71754"/>
          <a:stretch>
            <a:fillRect/>
          </a:stretch>
        </p:blipFill>
        <p:spPr>
          <a:xfrm>
            <a:off x="1401763" y="4433888"/>
            <a:ext cx="6769100" cy="1438275"/>
          </a:xfrm>
          <a:prstGeom prst="rect">
            <a:avLst/>
          </a:prstGeom>
          <a:noFill/>
          <a:ln w="22225" cap="flat" cmpd="sng">
            <a:solidFill>
              <a:srgbClr val="FF0000"/>
            </a:solidFill>
            <a:prstDash val="solid"/>
            <a:miter/>
            <a:headEnd type="none" w="med" len="med"/>
            <a:tailEnd type="none" w="med" len="me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p:nvPr/>
        </p:nvSpPr>
        <p:spPr>
          <a:xfrm>
            <a:off x="1187450" y="476250"/>
            <a:ext cx="7605713" cy="641350"/>
          </a:xfrm>
          <a:prstGeom prst="rect">
            <a:avLst/>
          </a:prstGeom>
          <a:noFill/>
          <a:ln w="9525">
            <a:noFill/>
          </a:ln>
        </p:spPr>
        <p:txBody>
          <a:bodyPr>
            <a:spAutoFit/>
          </a:bodyPr>
          <a:lstStyle/>
          <a:p>
            <a:pPr algn="l"/>
            <a:r>
              <a:rPr lang="zh-CN" altLang="en-US" sz="3600" b="1" dirty="0">
                <a:solidFill>
                  <a:srgbClr val="008080"/>
                </a:solidFill>
                <a:latin typeface="Times New Roman" panose="02020603050405020304" pitchFamily="18" charset="0"/>
                <a:ea typeface="黑体" panose="02010609060101010101" pitchFamily="49" charset="-122"/>
              </a:rPr>
              <a:t>二、主要指标填报及审核要点</a:t>
            </a:r>
            <a:endParaRPr lang="zh-CN" altLang="en-US" sz="3600" b="1" dirty="0">
              <a:solidFill>
                <a:srgbClr val="008080"/>
              </a:solidFill>
              <a:latin typeface="Times New Roman" panose="02020603050405020304" pitchFamily="18" charset="0"/>
              <a:ea typeface="黑体" panose="02010609060101010101" pitchFamily="49" charset="-122"/>
            </a:endParaRPr>
          </a:p>
        </p:txBody>
      </p:sp>
      <p:sp>
        <p:nvSpPr>
          <p:cNvPr id="44035" name="Rectangle 3"/>
          <p:cNvSpPr/>
          <p:nvPr/>
        </p:nvSpPr>
        <p:spPr>
          <a:xfrm>
            <a:off x="539750" y="1700213"/>
            <a:ext cx="7924800" cy="2406650"/>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3200" dirty="0">
                <a:solidFill>
                  <a:srgbClr val="FF0000"/>
                </a:solidFill>
                <a:latin typeface="隶书" panose="02010509060101010101" pitchFamily="49" charset="-122"/>
                <a:ea typeface="隶书" panose="02010509060101010101" pitchFamily="49" charset="-122"/>
              </a:rPr>
              <a:t>▲</a:t>
            </a:r>
            <a:r>
              <a:rPr lang="zh-CN" altLang="en-US" sz="3200" dirty="0">
                <a:solidFill>
                  <a:srgbClr val="FF0000"/>
                </a:solidFill>
                <a:latin typeface="隶书" panose="02010509060101010101" pitchFamily="49" charset="-122"/>
                <a:ea typeface="隶书" panose="02010509060101010101" pitchFamily="49" charset="-122"/>
              </a:rPr>
              <a:t>注意事项：从公式看，重量箱肯定小于平方米。</a:t>
            </a:r>
            <a:endParaRPr lang="zh-CN" altLang="en-US" sz="3200" dirty="0">
              <a:solidFill>
                <a:srgbClr val="FF0000"/>
              </a:solidFill>
              <a:latin typeface="隶书" panose="02010509060101010101" pitchFamily="49" charset="-122"/>
              <a:ea typeface="隶书" panose="02010509060101010101" pitchFamily="49" charset="-122"/>
            </a:endParaRPr>
          </a:p>
          <a:p>
            <a:pPr algn="l"/>
            <a:r>
              <a:rPr lang="zh-CN" altLang="en-US" sz="3200" dirty="0">
                <a:solidFill>
                  <a:srgbClr val="FF0000"/>
                </a:solidFill>
                <a:latin typeface="隶书" panose="02010509060101010101" pitchFamily="49" charset="-122"/>
                <a:ea typeface="隶书" panose="02010509060101010101" pitchFamily="49" charset="-122"/>
              </a:rPr>
              <a:t>  </a:t>
            </a:r>
            <a:r>
              <a:rPr lang="zh-CN" altLang="en-US" sz="2400" b="1" dirty="0">
                <a:solidFill>
                  <a:srgbClr val="008080"/>
                </a:solidFill>
                <a:latin typeface="隶书" panose="02010509060101010101" pitchFamily="49" charset="-122"/>
                <a:ea typeface="隶书" panose="02010509060101010101" pitchFamily="49" charset="-122"/>
              </a:rPr>
              <a:t>某种玻璃</a:t>
            </a:r>
            <a:r>
              <a:rPr lang="zh-CN" altLang="en-US" b="1" dirty="0">
                <a:solidFill>
                  <a:srgbClr val="008080"/>
                </a:solidFill>
                <a:latin typeface="隶书" panose="02010509060101010101" pitchFamily="49" charset="-122"/>
                <a:ea typeface="隶书" panose="02010509060101010101" pitchFamily="49" charset="-122"/>
              </a:rPr>
              <a:t>      某种厚玻璃          </a:t>
            </a:r>
            <a:r>
              <a:rPr lang="zh-CN" altLang="en-US" sz="2400" b="1" dirty="0">
                <a:solidFill>
                  <a:srgbClr val="008080"/>
                </a:solidFill>
                <a:latin typeface="Times New Roman" panose="02020603050405020304" pitchFamily="18" charset="0"/>
              </a:rPr>
              <a:t>玻璃            </a:t>
            </a:r>
            <a:r>
              <a:rPr lang="en-US" altLang="zh-CN" sz="2400" b="1" dirty="0">
                <a:solidFill>
                  <a:srgbClr val="008080"/>
                </a:solidFill>
                <a:latin typeface="Times New Roman" panose="02020603050405020304" pitchFamily="18" charset="0"/>
              </a:rPr>
              <a:t>1</a:t>
            </a:r>
            <a:endParaRPr lang="en-US" altLang="zh-CN" b="1" dirty="0">
              <a:solidFill>
                <a:srgbClr val="008080"/>
              </a:solidFill>
              <a:latin typeface="隶书" panose="02010509060101010101" pitchFamily="49" charset="-122"/>
              <a:ea typeface="隶书" panose="02010509060101010101" pitchFamily="49" charset="-122"/>
            </a:endParaRPr>
          </a:p>
          <a:p>
            <a:pPr algn="l"/>
            <a:r>
              <a:rPr lang="en-US" altLang="zh-CN" sz="2400" b="1" dirty="0">
                <a:solidFill>
                  <a:srgbClr val="008080"/>
                </a:solidFill>
                <a:latin typeface="Times New Roman" panose="02020603050405020304" pitchFamily="18" charset="0"/>
              </a:rPr>
              <a:t>            </a:t>
            </a:r>
            <a:r>
              <a:rPr lang="zh-CN" altLang="en-US" sz="2400" b="1" dirty="0">
                <a:solidFill>
                  <a:srgbClr val="008080"/>
                </a:solidFill>
                <a:latin typeface="Times New Roman" panose="02020603050405020304" pitchFamily="18" charset="0"/>
              </a:rPr>
              <a:t>的</a:t>
            </a:r>
            <a:r>
              <a:rPr lang="zh-CN" altLang="en-US" sz="3200" b="1" dirty="0">
                <a:solidFill>
                  <a:srgbClr val="008080"/>
                </a:solidFill>
                <a:latin typeface="Times New Roman" panose="02020603050405020304" pitchFamily="18" charset="0"/>
              </a:rPr>
              <a:t>      ＝     </a:t>
            </a:r>
            <a:r>
              <a:rPr lang="zh-CN" altLang="en-US" sz="2400" b="1" dirty="0">
                <a:solidFill>
                  <a:srgbClr val="008080"/>
                </a:solidFill>
                <a:latin typeface="Times New Roman" panose="02020603050405020304" pitchFamily="18" charset="0"/>
              </a:rPr>
              <a:t>的 </a:t>
            </a:r>
            <a:r>
              <a:rPr lang="en-US" altLang="zh-CN" sz="2400" b="1" dirty="0">
                <a:solidFill>
                  <a:srgbClr val="008080"/>
                </a:solidFill>
                <a:latin typeface="Times New Roman" panose="02020603050405020304" pitchFamily="18" charset="0"/>
              </a:rPr>
              <a:t>×            ×      </a:t>
            </a:r>
            <a:r>
              <a:rPr lang="zh-CN" altLang="en-US" sz="2400" b="1" dirty="0">
                <a:solidFill>
                  <a:srgbClr val="008080"/>
                </a:solidFill>
                <a:latin typeface="Times New Roman" panose="02020603050405020304" pitchFamily="18" charset="0"/>
              </a:rPr>
              <a:t>的    </a:t>
            </a:r>
            <a:r>
              <a:rPr lang="en-US" altLang="zh-CN" b="1" dirty="0">
                <a:solidFill>
                  <a:srgbClr val="008080"/>
                </a:solidFill>
                <a:latin typeface="Times New Roman" panose="02020603050405020304" pitchFamily="18" charset="0"/>
              </a:rPr>
              <a:t>×</a:t>
            </a:r>
            <a:r>
              <a:rPr lang="en-US" altLang="zh-CN" sz="2400" b="1" dirty="0">
                <a:solidFill>
                  <a:srgbClr val="008080"/>
                </a:solidFill>
                <a:latin typeface="Times New Roman" panose="02020603050405020304" pitchFamily="18" charset="0"/>
              </a:rPr>
              <a:t>   </a:t>
            </a:r>
            <a:r>
              <a:rPr lang="zh-CN" altLang="en-US" sz="2400" b="1" dirty="0">
                <a:solidFill>
                  <a:srgbClr val="008080"/>
                </a:solidFill>
                <a:latin typeface="Times New Roman" panose="02020603050405020304" pitchFamily="18" charset="0"/>
              </a:rPr>
              <a:t>－－</a:t>
            </a:r>
            <a:endParaRPr lang="zh-CN" altLang="en-US" b="1" dirty="0">
              <a:solidFill>
                <a:srgbClr val="008080"/>
              </a:solidFill>
              <a:latin typeface="隶书" panose="02010509060101010101" pitchFamily="49" charset="-122"/>
              <a:ea typeface="隶书" panose="02010509060101010101" pitchFamily="49" charset="-122"/>
            </a:endParaRPr>
          </a:p>
          <a:p>
            <a:pPr algn="l"/>
            <a:r>
              <a:rPr lang="zh-CN" altLang="en-US" b="1" dirty="0">
                <a:solidFill>
                  <a:srgbClr val="008080"/>
                </a:solidFill>
                <a:latin typeface="隶书" panose="02010509060101010101" pitchFamily="49" charset="-122"/>
                <a:ea typeface="隶书" panose="02010509060101010101" pitchFamily="49" charset="-122"/>
              </a:rPr>
              <a:t>    </a:t>
            </a:r>
            <a:r>
              <a:rPr lang="zh-CN" altLang="en-US" sz="2400" b="1" dirty="0">
                <a:solidFill>
                  <a:srgbClr val="008080"/>
                </a:solidFill>
                <a:latin typeface="隶书" panose="02010509060101010101" pitchFamily="49" charset="-122"/>
                <a:ea typeface="隶书" panose="02010509060101010101" pitchFamily="49" charset="-122"/>
              </a:rPr>
              <a:t>重量箱数</a:t>
            </a:r>
            <a:r>
              <a:rPr lang="zh-CN" altLang="en-US" b="1" dirty="0">
                <a:solidFill>
                  <a:srgbClr val="008080"/>
                </a:solidFill>
                <a:latin typeface="隶书" panose="02010509060101010101" pitchFamily="49" charset="-122"/>
                <a:ea typeface="隶书" panose="02010509060101010101" pitchFamily="49" charset="-122"/>
              </a:rPr>
              <a:t>     消耗量（平方米）     </a:t>
            </a:r>
            <a:r>
              <a:rPr lang="zh-CN" altLang="en-US" sz="2400" b="1" dirty="0">
                <a:solidFill>
                  <a:srgbClr val="008080"/>
                </a:solidFill>
                <a:latin typeface="Times New Roman" panose="02020603050405020304" pitchFamily="18" charset="0"/>
              </a:rPr>
              <a:t>厚度          </a:t>
            </a:r>
            <a:r>
              <a:rPr lang="en-US" altLang="zh-CN" sz="2400" b="1" dirty="0">
                <a:solidFill>
                  <a:srgbClr val="008080"/>
                </a:solidFill>
                <a:latin typeface="Times New Roman" panose="02020603050405020304" pitchFamily="18" charset="0"/>
              </a:rPr>
              <a:t>20</a:t>
            </a:r>
            <a:endParaRPr lang="en-US" altLang="zh-CN" sz="2400" b="1" dirty="0">
              <a:solidFill>
                <a:srgbClr val="008080"/>
              </a:solidFill>
              <a:latin typeface="Times New Roman" panose="02020603050405020304" pitchFamily="18" charset="0"/>
            </a:endParaRPr>
          </a:p>
        </p:txBody>
      </p:sp>
      <p:sp>
        <p:nvSpPr>
          <p:cNvPr id="44036" name="Rectangle 4"/>
          <p:cNvSpPr/>
          <p:nvPr/>
        </p:nvSpPr>
        <p:spPr>
          <a:xfrm>
            <a:off x="0" y="0"/>
            <a:ext cx="9144000" cy="0"/>
          </a:xfrm>
          <a:prstGeom prst="rect">
            <a:avLst/>
          </a:prstGeom>
          <a:noFill/>
          <a:ln w="9525">
            <a:noFill/>
          </a:ln>
        </p:spPr>
        <p:txBody>
          <a:bodyPr wrap="none" anchor="ctr">
            <a:spAutoFit/>
          </a:bodyPr>
          <a:lstStyle/>
          <a:p>
            <a:endParaRPr lang="zh-CN" altLang="en-US" dirty="0">
              <a:latin typeface="Times New Roman" panose="02020603050405020304" pitchFamily="18" charset="0"/>
            </a:endParaRPr>
          </a:p>
        </p:txBody>
      </p:sp>
      <p:cxnSp>
        <p:nvCxnSpPr>
          <p:cNvPr id="44037" name="AutoShape 6"/>
          <p:cNvCxnSpPr/>
          <p:nvPr/>
        </p:nvCxnSpPr>
        <p:spPr>
          <a:xfrm>
            <a:off x="684213" y="1268413"/>
            <a:ext cx="7956550" cy="0"/>
          </a:xfrm>
          <a:prstGeom prst="straightConnector1">
            <a:avLst/>
          </a:prstGeom>
          <a:ln w="34925" cap="flat" cmpd="sng">
            <a:solidFill>
              <a:srgbClr val="008000"/>
            </a:solidFill>
            <a:prstDash val="solid"/>
            <a:headEnd type="none" w="med" len="med"/>
            <a:tailEnd type="none" w="med" len="med"/>
          </a:ln>
        </p:spPr>
      </p:cxnSp>
      <p:cxnSp>
        <p:nvCxnSpPr>
          <p:cNvPr id="44038" name="AutoShape 9"/>
          <p:cNvCxnSpPr>
            <a:stCxn id="44035" idx="3"/>
            <a:endCxn id="44035" idx="3"/>
          </p:cNvCxnSpPr>
          <p:nvPr/>
        </p:nvCxnSpPr>
        <p:spPr>
          <a:xfrm>
            <a:off x="8464550" y="2903538"/>
            <a:ext cx="0" cy="0"/>
          </a:xfrm>
          <a:prstGeom prst="straightConnector1">
            <a:avLst/>
          </a:prstGeom>
          <a:ln w="9525" cap="flat" cmpd="sng">
            <a:solidFill>
              <a:schemeClr val="tx1"/>
            </a:solidFill>
            <a:prstDash val="solid"/>
            <a:headEnd type="none" w="med" len="med"/>
            <a:tailEnd type="none" w="med" len="med"/>
          </a:ln>
        </p:spPr>
      </p:cxnSp>
      <p:sp>
        <p:nvSpPr>
          <p:cNvPr id="44039" name="Rectangle 10"/>
          <p:cNvSpPr/>
          <p:nvPr/>
        </p:nvSpPr>
        <p:spPr>
          <a:xfrm>
            <a:off x="1187450" y="4724400"/>
            <a:ext cx="5807075" cy="396875"/>
          </a:xfrm>
          <a:prstGeom prst="rect">
            <a:avLst/>
          </a:prstGeom>
          <a:noFill/>
          <a:ln w="9525">
            <a:noFill/>
          </a:ln>
        </p:spPr>
        <p:txBody>
          <a:bodyPr wrap="none">
            <a:spAutoFit/>
          </a:bodyPr>
          <a:lstStyle/>
          <a:p>
            <a:pPr algn="l"/>
            <a:r>
              <a:rPr lang="zh-CN" altLang="en-US" b="1" dirty="0">
                <a:solidFill>
                  <a:srgbClr val="008080"/>
                </a:solidFill>
                <a:latin typeface="Times New Roman" panose="02020603050405020304" pitchFamily="18" charset="0"/>
              </a:rPr>
              <a:t>某种玻璃的重量箱</a:t>
            </a:r>
            <a:r>
              <a:rPr lang="zh-CN" altLang="en-US" dirty="0">
                <a:solidFill>
                  <a:srgbClr val="FF33CC"/>
                </a:solidFill>
                <a:latin typeface="Times New Roman" panose="02020603050405020304" pitchFamily="18" charset="0"/>
                <a:ea typeface="黑体" panose="02010609060101010101" pitchFamily="49" charset="-122"/>
              </a:rPr>
              <a:t>≤</a:t>
            </a:r>
            <a:r>
              <a:rPr lang="zh-CN" altLang="en-US" b="1" dirty="0">
                <a:solidFill>
                  <a:srgbClr val="008080"/>
                </a:solidFill>
                <a:latin typeface="Times New Roman" panose="02020603050405020304" pitchFamily="18" charset="0"/>
              </a:rPr>
              <a:t>某种玻璃的消耗量（平方米）</a:t>
            </a:r>
            <a:endParaRPr lang="zh-CN" altLang="en-US" b="1" dirty="0">
              <a:solidFill>
                <a:srgbClr val="008080"/>
              </a:solidFill>
              <a:latin typeface="Times New Roman" panose="02020603050405020304"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p:nvPr/>
        </p:nvSpPr>
        <p:spPr>
          <a:xfrm>
            <a:off x="1042988" y="1773238"/>
            <a:ext cx="7200900" cy="3503612"/>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3200" b="1" dirty="0">
                <a:solidFill>
                  <a:schemeClr val="accent1"/>
                </a:solidFill>
                <a:latin typeface="隶书" panose="02010509060101010101" pitchFamily="49" charset="-122"/>
                <a:ea typeface="隶书" panose="02010509060101010101" pitchFamily="49" charset="-122"/>
              </a:rPr>
              <a:t>23 </a:t>
            </a:r>
            <a:r>
              <a:rPr lang="zh-CN" altLang="en-US" sz="3200" b="1" dirty="0">
                <a:solidFill>
                  <a:schemeClr val="accent1"/>
                </a:solidFill>
                <a:latin typeface="隶书" panose="02010509060101010101" pitchFamily="49" charset="-122"/>
                <a:ea typeface="隶书" panose="02010509060101010101" pitchFamily="49" charset="-122"/>
              </a:rPr>
              <a:t>铝材：</a:t>
            </a:r>
            <a:r>
              <a:rPr lang="zh-CN" altLang="en-US" sz="3200" dirty="0">
                <a:solidFill>
                  <a:srgbClr val="008080"/>
                </a:solidFill>
                <a:latin typeface="隶书" panose="02010509060101010101" pitchFamily="49" charset="-122"/>
                <a:ea typeface="隶书" panose="02010509060101010101" pitchFamily="49" charset="-122"/>
              </a:rPr>
              <a:t>指铝成品材。包括纯铝及铝合金加工的板材、带材、箔材、管材、棒材、线材、型材、压模件、自由锻件等。</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chemeClr val="bg1"/>
                </a:solidFill>
                <a:latin typeface="隶书" panose="02010509060101010101" pitchFamily="49" charset="-122"/>
                <a:ea typeface="隶书" panose="02010509060101010101" pitchFamily="49" charset="-122"/>
              </a:rPr>
              <a:t>    </a:t>
            </a:r>
            <a:endParaRPr lang="zh-CN" altLang="en-US" sz="3200" dirty="0">
              <a:solidFill>
                <a:schemeClr val="bg1"/>
              </a:solidFill>
              <a:latin typeface="隶书" panose="02010509060101010101" pitchFamily="49" charset="-122"/>
              <a:ea typeface="隶书" panose="02010509060101010101" pitchFamily="49" charset="-122"/>
            </a:endParaRPr>
          </a:p>
          <a:p>
            <a:pPr algn="l"/>
            <a:r>
              <a:rPr lang="zh-CN" altLang="en-US" sz="3200" dirty="0">
                <a:solidFill>
                  <a:schemeClr val="bg1"/>
                </a:solidFill>
                <a:latin typeface="隶书" panose="02010509060101010101" pitchFamily="49" charset="-122"/>
                <a:ea typeface="隶书" panose="02010509060101010101" pitchFamily="49" charset="-122"/>
              </a:rPr>
              <a:t>    </a:t>
            </a:r>
            <a:r>
              <a:rPr lang="zh-CN" altLang="en-US" sz="3200" dirty="0">
                <a:solidFill>
                  <a:srgbClr val="FF0000"/>
                </a:solidFill>
                <a:latin typeface="隶书" panose="02010509060101010101" pitchFamily="49" charset="-122"/>
                <a:ea typeface="隶书" panose="02010509060101010101" pitchFamily="49" charset="-122"/>
              </a:rPr>
              <a:t>▲注意事项：</a:t>
            </a:r>
            <a:r>
              <a:rPr lang="zh-CN" altLang="en-US" sz="3200" dirty="0">
                <a:solidFill>
                  <a:srgbClr val="008080"/>
                </a:solidFill>
                <a:latin typeface="隶书" panose="02010509060101010101" pitchFamily="49" charset="-122"/>
                <a:ea typeface="隶书" panose="02010509060101010101" pitchFamily="49" charset="-122"/>
              </a:rPr>
              <a:t>不包括边角料、裸铝线及电线厂自产自用的铝盘条。 </a:t>
            </a:r>
            <a:endParaRPr lang="zh-CN" altLang="en-US" sz="3200" dirty="0">
              <a:solidFill>
                <a:srgbClr val="008080"/>
              </a:solidFill>
              <a:latin typeface="隶书" panose="02010509060101010101" pitchFamily="49" charset="-122"/>
              <a:ea typeface="隶书" panose="02010509060101010101" pitchFamily="49" charset="-122"/>
            </a:endParaRPr>
          </a:p>
        </p:txBody>
      </p:sp>
      <p:cxnSp>
        <p:nvCxnSpPr>
          <p:cNvPr id="45059" name="AutoShape 4"/>
          <p:cNvCxnSpPr/>
          <p:nvPr/>
        </p:nvCxnSpPr>
        <p:spPr>
          <a:xfrm>
            <a:off x="755650" y="1268413"/>
            <a:ext cx="7956550" cy="0"/>
          </a:xfrm>
          <a:prstGeom prst="straightConnector1">
            <a:avLst/>
          </a:prstGeom>
          <a:ln w="34925" cap="flat" cmpd="sng">
            <a:solidFill>
              <a:srgbClr val="008000"/>
            </a:solidFill>
            <a:prstDash val="solid"/>
            <a:headEnd type="none" w="med" len="med"/>
            <a:tailEnd type="none" w="med" len="med"/>
          </a:ln>
        </p:spPr>
      </p:cxnSp>
      <p:sp>
        <p:nvSpPr>
          <p:cNvPr id="45060" name="Rectangle 5"/>
          <p:cNvSpPr/>
          <p:nvPr/>
        </p:nvSpPr>
        <p:spPr>
          <a:xfrm>
            <a:off x="1116013" y="476250"/>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p:nvPr/>
        </p:nvSpPr>
        <p:spPr>
          <a:xfrm>
            <a:off x="900113" y="1773238"/>
            <a:ext cx="7924800" cy="3990975"/>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3200" dirty="0">
                <a:solidFill>
                  <a:srgbClr val="FF0000"/>
                </a:solidFill>
                <a:latin typeface="隶书" panose="02010509060101010101" pitchFamily="49" charset="-122"/>
                <a:ea typeface="隶书" panose="02010509060101010101" pitchFamily="49" charset="-122"/>
              </a:rPr>
              <a:t>▲</a:t>
            </a:r>
            <a:r>
              <a:rPr lang="zh-CN" altLang="en-US" sz="3200" dirty="0">
                <a:solidFill>
                  <a:srgbClr val="FF0000"/>
                </a:solidFill>
                <a:latin typeface="隶书" panose="02010509060101010101" pitchFamily="49" charset="-122"/>
                <a:ea typeface="隶书" panose="02010509060101010101" pitchFamily="49" charset="-122"/>
              </a:rPr>
              <a:t>主要材料消耗注意问题</a:t>
            </a:r>
            <a:endParaRPr lang="zh-CN" altLang="en-US" sz="3200" dirty="0">
              <a:solidFill>
                <a:srgbClr val="FF0000"/>
              </a:solidFill>
              <a:latin typeface="隶书" panose="02010509060101010101" pitchFamily="49" charset="-122"/>
              <a:ea typeface="隶书" panose="02010509060101010101" pitchFamily="49" charset="-122"/>
            </a:endParaRPr>
          </a:p>
          <a:p>
            <a:pPr algn="l"/>
            <a:r>
              <a:rPr lang="zh-CN" altLang="en-US" sz="3200" dirty="0">
                <a:solidFill>
                  <a:schemeClr val="bg1"/>
                </a:solidFill>
                <a:latin typeface="隶书" panose="02010509060101010101" pitchFamily="49" charset="-122"/>
                <a:ea typeface="隶书" panose="02010509060101010101" pitchFamily="49" charset="-122"/>
              </a:rPr>
              <a:t>    </a:t>
            </a:r>
            <a:r>
              <a:rPr lang="zh-CN" altLang="en-US" sz="3200" dirty="0">
                <a:solidFill>
                  <a:srgbClr val="008080"/>
                </a:solidFill>
                <a:latin typeface="隶书" panose="02010509060101010101" pitchFamily="49" charset="-122"/>
                <a:ea typeface="隶书" panose="02010509060101010101" pitchFamily="49" charset="-122"/>
              </a:rPr>
              <a:t>（</a:t>
            </a:r>
            <a:r>
              <a:rPr lang="en-US" altLang="zh-CN" sz="3200" dirty="0">
                <a:solidFill>
                  <a:srgbClr val="008080"/>
                </a:solidFill>
                <a:latin typeface="隶书" panose="02010509060101010101" pitchFamily="49" charset="-122"/>
                <a:ea typeface="隶书" panose="02010509060101010101" pitchFamily="49" charset="-122"/>
              </a:rPr>
              <a:t>1</a:t>
            </a:r>
            <a:r>
              <a:rPr lang="zh-CN" altLang="en-US" sz="3200" dirty="0">
                <a:solidFill>
                  <a:srgbClr val="008080"/>
                </a:solidFill>
                <a:latin typeface="隶书" panose="02010509060101010101" pitchFamily="49" charset="-122"/>
                <a:ea typeface="隶书" panose="02010509060101010101" pitchFamily="49" charset="-122"/>
              </a:rPr>
              <a:t>）建筑材料消耗包括因施工错误、技术指导错误或甲方变更设计而造成的返工、报废工程所耗用的材料</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    （</a:t>
            </a:r>
            <a:r>
              <a:rPr lang="en-US" altLang="zh-CN" sz="3200" dirty="0">
                <a:solidFill>
                  <a:srgbClr val="008080"/>
                </a:solidFill>
                <a:latin typeface="隶书" panose="02010509060101010101" pitchFamily="49" charset="-122"/>
                <a:ea typeface="隶书" panose="02010509060101010101" pitchFamily="49" charset="-122"/>
              </a:rPr>
              <a:t>2</a:t>
            </a:r>
            <a:r>
              <a:rPr lang="zh-CN" altLang="en-US" sz="3200" dirty="0">
                <a:solidFill>
                  <a:srgbClr val="008080"/>
                </a:solidFill>
                <a:latin typeface="隶书" panose="02010509060101010101" pitchFamily="49" charset="-122"/>
                <a:ea typeface="隶书" panose="02010509060101010101" pitchFamily="49" charset="-122"/>
              </a:rPr>
              <a:t>）建筑材料消耗不包括已领取但未投入使用的材料</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    （</a:t>
            </a:r>
            <a:r>
              <a:rPr lang="en-US" altLang="zh-CN" sz="3200" dirty="0">
                <a:solidFill>
                  <a:srgbClr val="008080"/>
                </a:solidFill>
                <a:latin typeface="隶书" panose="02010509060101010101" pitchFamily="49" charset="-122"/>
                <a:ea typeface="隶书" panose="02010509060101010101" pitchFamily="49" charset="-122"/>
              </a:rPr>
              <a:t>3</a:t>
            </a:r>
            <a:r>
              <a:rPr lang="zh-CN" altLang="en-US" sz="3200" dirty="0">
                <a:solidFill>
                  <a:srgbClr val="008080"/>
                </a:solidFill>
                <a:latin typeface="隶书" panose="02010509060101010101" pitchFamily="49" charset="-122"/>
                <a:ea typeface="隶书" panose="02010509060101010101" pitchFamily="49" charset="-122"/>
              </a:rPr>
              <a:t>）建筑企业在做材料消耗统计时，不能以领代耗、也不能以进代耗</a:t>
            </a:r>
            <a:r>
              <a:rPr lang="zh-CN" altLang="en-US" sz="3200" dirty="0">
                <a:solidFill>
                  <a:schemeClr val="bg1"/>
                </a:solidFill>
                <a:latin typeface="隶书" panose="02010509060101010101" pitchFamily="49" charset="-122"/>
                <a:ea typeface="隶书" panose="02010509060101010101" pitchFamily="49" charset="-122"/>
              </a:rPr>
              <a:t>。 </a:t>
            </a:r>
            <a:endParaRPr lang="zh-CN" altLang="en-US" sz="3200" dirty="0">
              <a:solidFill>
                <a:schemeClr val="bg1"/>
              </a:solidFill>
              <a:latin typeface="隶书" panose="02010509060101010101" pitchFamily="49" charset="-122"/>
              <a:ea typeface="隶书" panose="02010509060101010101" pitchFamily="49" charset="-122"/>
            </a:endParaRPr>
          </a:p>
        </p:txBody>
      </p:sp>
      <p:cxnSp>
        <p:nvCxnSpPr>
          <p:cNvPr id="46083" name="AutoShape 4"/>
          <p:cNvCxnSpPr/>
          <p:nvPr/>
        </p:nvCxnSpPr>
        <p:spPr>
          <a:xfrm>
            <a:off x="684213" y="1268413"/>
            <a:ext cx="7956550" cy="0"/>
          </a:xfrm>
          <a:prstGeom prst="straightConnector1">
            <a:avLst/>
          </a:prstGeom>
          <a:ln w="34925" cap="flat" cmpd="sng">
            <a:solidFill>
              <a:srgbClr val="008000"/>
            </a:solidFill>
            <a:prstDash val="solid"/>
            <a:headEnd type="none" w="med" len="med"/>
            <a:tailEnd type="none" w="med" len="med"/>
          </a:ln>
        </p:spPr>
      </p:cxnSp>
      <p:sp>
        <p:nvSpPr>
          <p:cNvPr id="46084" name="Rectangle 5"/>
          <p:cNvSpPr/>
          <p:nvPr/>
        </p:nvSpPr>
        <p:spPr>
          <a:xfrm>
            <a:off x="1187450" y="404813"/>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106" name="AutoShape 3"/>
          <p:cNvCxnSpPr/>
          <p:nvPr/>
        </p:nvCxnSpPr>
        <p:spPr>
          <a:xfrm>
            <a:off x="611188" y="1341438"/>
            <a:ext cx="7956550" cy="0"/>
          </a:xfrm>
          <a:prstGeom prst="straightConnector1">
            <a:avLst/>
          </a:prstGeom>
          <a:ln w="34925" cap="flat" cmpd="sng">
            <a:solidFill>
              <a:srgbClr val="008000"/>
            </a:solidFill>
            <a:prstDash val="solid"/>
            <a:headEnd type="none" w="med" len="med"/>
            <a:tailEnd type="none" w="med" len="med"/>
          </a:ln>
        </p:spPr>
      </p:cxnSp>
      <p:sp>
        <p:nvSpPr>
          <p:cNvPr id="47107" name="Rectangle 4"/>
          <p:cNvSpPr/>
          <p:nvPr/>
        </p:nvSpPr>
        <p:spPr>
          <a:xfrm>
            <a:off x="827088" y="1844675"/>
            <a:ext cx="7777162" cy="3629025"/>
          </a:xfrm>
          <a:prstGeom prst="rect">
            <a:avLst/>
          </a:prstGeom>
          <a:noFill/>
          <a:ln w="9525">
            <a:noFill/>
          </a:ln>
        </p:spPr>
        <p:txBody>
          <a:bodyPr>
            <a:spAutoFit/>
          </a:bodyPr>
          <a:lstStyle/>
          <a:p>
            <a:pPr algn="l"/>
            <a:r>
              <a:rPr lang="en-US" altLang="zh-CN" sz="3200" b="1" dirty="0">
                <a:solidFill>
                  <a:srgbClr val="FF0000"/>
                </a:solidFill>
                <a:latin typeface="Times New Roman" panose="02020603050405020304" pitchFamily="18" charset="0"/>
              </a:rPr>
              <a:t>24 </a:t>
            </a:r>
            <a:r>
              <a:rPr lang="zh-CN" altLang="en-US" sz="3200" b="1" dirty="0">
                <a:solidFill>
                  <a:srgbClr val="FF0000"/>
                </a:solidFill>
                <a:latin typeface="Times New Roman" panose="02020603050405020304" pitchFamily="18" charset="0"/>
              </a:rPr>
              <a:t>从事建筑业活动的平均人数</a:t>
            </a:r>
            <a:r>
              <a:rPr lang="zh-CN" altLang="en-US" sz="3200" dirty="0">
                <a:solidFill>
                  <a:schemeClr val="bg1"/>
                </a:solidFill>
                <a:latin typeface="Times New Roman" panose="02020603050405020304" pitchFamily="18" charset="0"/>
              </a:rPr>
              <a:t> </a:t>
            </a:r>
            <a:endParaRPr lang="zh-CN" altLang="en-US" sz="3200" dirty="0">
              <a:solidFill>
                <a:schemeClr val="bg1"/>
              </a:solidFill>
              <a:latin typeface="Times New Roman" panose="02020603050405020304" pitchFamily="18" charset="0"/>
            </a:endParaRPr>
          </a:p>
          <a:p>
            <a:pPr algn="l"/>
            <a:endParaRPr lang="zh-CN" altLang="en-US" sz="3200" dirty="0">
              <a:solidFill>
                <a:schemeClr val="bg1"/>
              </a:solidFill>
              <a:latin typeface="Times New Roman" panose="02020603050405020304" pitchFamily="18" charset="0"/>
            </a:endParaRPr>
          </a:p>
          <a:p>
            <a:pPr algn="l"/>
            <a:r>
              <a:rPr lang="zh-CN" altLang="en-US" dirty="0">
                <a:solidFill>
                  <a:schemeClr val="bg1"/>
                </a:solidFill>
                <a:latin typeface="Times New Roman" panose="02020603050405020304" pitchFamily="18" charset="0"/>
              </a:rPr>
              <a:t>         </a:t>
            </a:r>
            <a:r>
              <a:rPr lang="zh-CN" altLang="en-US" sz="2800" b="1" dirty="0">
                <a:solidFill>
                  <a:srgbClr val="008080"/>
                </a:solidFill>
                <a:latin typeface="Times New Roman" panose="02020603050405020304" pitchFamily="18" charset="0"/>
              </a:rPr>
              <a:t>指建筑业企业</a:t>
            </a:r>
            <a:r>
              <a:rPr lang="en-US" altLang="zh-CN" sz="2800" b="1" dirty="0">
                <a:solidFill>
                  <a:srgbClr val="008080"/>
                </a:solidFill>
                <a:latin typeface="Times New Roman" panose="02020603050405020304" pitchFamily="18" charset="0"/>
              </a:rPr>
              <a:t>(</a:t>
            </a:r>
            <a:r>
              <a:rPr lang="zh-CN" altLang="en-US" sz="2800" b="1" dirty="0">
                <a:solidFill>
                  <a:srgbClr val="008080"/>
                </a:solidFill>
                <a:latin typeface="Times New Roman" panose="02020603050405020304" pitchFamily="18" charset="0"/>
              </a:rPr>
              <a:t>或单位</a:t>
            </a:r>
            <a:r>
              <a:rPr lang="en-US" altLang="zh-CN" sz="2800" b="1" dirty="0">
                <a:solidFill>
                  <a:srgbClr val="008080"/>
                </a:solidFill>
                <a:latin typeface="Times New Roman" panose="02020603050405020304" pitchFamily="18" charset="0"/>
              </a:rPr>
              <a:t>)</a:t>
            </a:r>
            <a:r>
              <a:rPr lang="zh-CN" altLang="en-US" sz="2800" b="1" dirty="0">
                <a:solidFill>
                  <a:srgbClr val="008080"/>
                </a:solidFill>
                <a:latin typeface="Times New Roman" panose="02020603050405020304" pitchFamily="18" charset="0"/>
              </a:rPr>
              <a:t>报告期实际拥有的、与建筑施工活动有关的人员的平均人数，包括参加本企业</a:t>
            </a:r>
            <a:r>
              <a:rPr lang="en-US" altLang="zh-CN" sz="2800" b="1" dirty="0">
                <a:solidFill>
                  <a:srgbClr val="008080"/>
                </a:solidFill>
                <a:latin typeface="Times New Roman" panose="02020603050405020304" pitchFamily="18" charset="0"/>
              </a:rPr>
              <a:t>(</a:t>
            </a:r>
            <a:r>
              <a:rPr lang="zh-CN" altLang="en-US" sz="2800" b="1" dirty="0">
                <a:solidFill>
                  <a:srgbClr val="008080"/>
                </a:solidFill>
                <a:latin typeface="Times New Roman" panose="02020603050405020304" pitchFamily="18" charset="0"/>
              </a:rPr>
              <a:t>或单位</a:t>
            </a:r>
            <a:r>
              <a:rPr lang="en-US" altLang="zh-CN" sz="2800" b="1" dirty="0">
                <a:solidFill>
                  <a:srgbClr val="008080"/>
                </a:solidFill>
                <a:latin typeface="Times New Roman" panose="02020603050405020304" pitchFamily="18" charset="0"/>
              </a:rPr>
              <a:t>)</a:t>
            </a:r>
            <a:r>
              <a:rPr lang="zh-CN" altLang="en-US" sz="2800" b="1" dirty="0">
                <a:solidFill>
                  <a:srgbClr val="008080"/>
                </a:solidFill>
                <a:latin typeface="Times New Roman" panose="02020603050405020304" pitchFamily="18" charset="0"/>
              </a:rPr>
              <a:t>建筑施工活动的非本企业</a:t>
            </a:r>
            <a:r>
              <a:rPr lang="en-US" altLang="zh-CN" sz="2800" b="1" dirty="0">
                <a:solidFill>
                  <a:srgbClr val="008080"/>
                </a:solidFill>
                <a:latin typeface="Times New Roman" panose="02020603050405020304" pitchFamily="18" charset="0"/>
              </a:rPr>
              <a:t>(</a:t>
            </a:r>
            <a:r>
              <a:rPr lang="zh-CN" altLang="en-US" sz="2800" b="1" dirty="0">
                <a:solidFill>
                  <a:srgbClr val="008080"/>
                </a:solidFill>
                <a:latin typeface="Times New Roman" panose="02020603050405020304" pitchFamily="18" charset="0"/>
              </a:rPr>
              <a:t>或单位</a:t>
            </a:r>
            <a:r>
              <a:rPr lang="en-US" altLang="zh-CN" sz="2800" b="1" dirty="0">
                <a:solidFill>
                  <a:srgbClr val="008080"/>
                </a:solidFill>
                <a:latin typeface="Times New Roman" panose="02020603050405020304" pitchFamily="18" charset="0"/>
              </a:rPr>
              <a:t>)</a:t>
            </a:r>
            <a:r>
              <a:rPr lang="zh-CN" altLang="en-US" sz="2800" b="1" dirty="0">
                <a:solidFill>
                  <a:srgbClr val="008080"/>
                </a:solidFill>
                <a:latin typeface="Times New Roman" panose="02020603050405020304" pitchFamily="18" charset="0"/>
              </a:rPr>
              <a:t>人员，但不包括企业内部社会服务性机构的人员以及由本企业支付工资但所从事的工作与本企业生产基本无关的人员。</a:t>
            </a:r>
            <a:endParaRPr lang="zh-CN" altLang="en-US" sz="2800" b="1" dirty="0">
              <a:solidFill>
                <a:srgbClr val="008080"/>
              </a:solidFill>
              <a:latin typeface="Times New Roman" panose="02020603050405020304" pitchFamily="18" charset="0"/>
            </a:endParaRPr>
          </a:p>
        </p:txBody>
      </p:sp>
      <p:sp>
        <p:nvSpPr>
          <p:cNvPr id="47108" name="Rectangle 6"/>
          <p:cNvSpPr/>
          <p:nvPr/>
        </p:nvSpPr>
        <p:spPr>
          <a:xfrm>
            <a:off x="1187450" y="549275"/>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130" name="AutoShape 3"/>
          <p:cNvCxnSpPr/>
          <p:nvPr/>
        </p:nvCxnSpPr>
        <p:spPr>
          <a:xfrm>
            <a:off x="539750" y="1196975"/>
            <a:ext cx="7956550" cy="0"/>
          </a:xfrm>
          <a:prstGeom prst="straightConnector1">
            <a:avLst/>
          </a:prstGeom>
          <a:ln w="34925" cap="flat" cmpd="sng">
            <a:solidFill>
              <a:srgbClr val="008000"/>
            </a:solidFill>
            <a:prstDash val="solid"/>
            <a:headEnd type="none" w="med" len="med"/>
            <a:tailEnd type="none" w="med" len="med"/>
          </a:ln>
        </p:spPr>
      </p:cxnSp>
      <p:sp>
        <p:nvSpPr>
          <p:cNvPr id="48131" name="Rectangle 4"/>
          <p:cNvSpPr/>
          <p:nvPr/>
        </p:nvSpPr>
        <p:spPr>
          <a:xfrm>
            <a:off x="755650" y="1484313"/>
            <a:ext cx="8027988" cy="4664075"/>
          </a:xfrm>
          <a:prstGeom prst="rect">
            <a:avLst/>
          </a:prstGeom>
          <a:noFill/>
          <a:ln w="9525">
            <a:noFill/>
          </a:ln>
        </p:spPr>
        <p:txBody>
          <a:bodyPr>
            <a:spAutoFit/>
          </a:bodyPr>
          <a:lstStyle/>
          <a:p>
            <a:pPr algn="l"/>
            <a:r>
              <a:rPr lang="en-US" altLang="zh-CN" b="1" dirty="0">
                <a:solidFill>
                  <a:srgbClr val="FF0000"/>
                </a:solidFill>
                <a:latin typeface="Times New Roman" panose="02020603050405020304" pitchFamily="18" charset="0"/>
              </a:rPr>
              <a:t>24</a:t>
            </a:r>
            <a:r>
              <a:rPr lang="zh-CN" altLang="en-US" b="1" dirty="0">
                <a:solidFill>
                  <a:srgbClr val="FF0000"/>
                </a:solidFill>
                <a:latin typeface="Times New Roman" panose="02020603050405020304" pitchFamily="18" charset="0"/>
              </a:rPr>
              <a:t>从事建筑业活动的平均人数</a:t>
            </a:r>
            <a:r>
              <a:rPr lang="zh-CN" altLang="en-US" dirty="0">
                <a:solidFill>
                  <a:schemeClr val="bg1"/>
                </a:solidFill>
                <a:latin typeface="Times New Roman" panose="02020603050405020304" pitchFamily="18" charset="0"/>
              </a:rPr>
              <a:t>   </a:t>
            </a:r>
            <a:r>
              <a:rPr lang="zh-CN" altLang="en-US" b="1" dirty="0">
                <a:solidFill>
                  <a:srgbClr val="008080"/>
                </a:solidFill>
                <a:latin typeface="Times New Roman" panose="02020603050405020304" pitchFamily="18" charset="0"/>
              </a:rPr>
              <a:t>★注意事项：</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①如果企业自行完成施工产值中，包括分包给非独立核算经济实体完成的那部分产值，如：分包给一些非独立核算的零散的建筑业包工队（组）等。为了保持相关数据的一致性，包工队（组）参与施工的人数也应统计在总包企业从事建筑业活动的从业人员平均人数内。</a:t>
            </a:r>
            <a:endParaRPr lang="zh-CN" altLang="en-US" b="1" dirty="0">
              <a:solidFill>
                <a:srgbClr val="008080"/>
              </a:solidFill>
              <a:latin typeface="Times New Roman" panose="02020603050405020304" pitchFamily="18" charset="0"/>
            </a:endParaRPr>
          </a:p>
          <a:p>
            <a:pPr algn="l"/>
            <a:r>
              <a:rPr lang="zh-CN" altLang="en-US" dirty="0">
                <a:solidFill>
                  <a:schemeClr val="bg1"/>
                </a:solidFill>
                <a:latin typeface="Times New Roman" panose="02020603050405020304" pitchFamily="18" charset="0"/>
              </a:rPr>
              <a:t>        </a:t>
            </a:r>
            <a:r>
              <a:rPr lang="zh-CN" altLang="en-US" b="1" dirty="0">
                <a:solidFill>
                  <a:srgbClr val="008080"/>
                </a:solidFill>
                <a:latin typeface="Times New Roman" panose="02020603050405020304" pitchFamily="18" charset="0"/>
              </a:rPr>
              <a:t>②从事建筑业活动的平均人数是以</a:t>
            </a:r>
            <a:r>
              <a:rPr lang="zh-CN" altLang="en-US" b="1" dirty="0">
                <a:solidFill>
                  <a:srgbClr val="FF0000"/>
                </a:solidFill>
                <a:latin typeface="Times New Roman" panose="02020603050405020304" pitchFamily="18" charset="0"/>
              </a:rPr>
              <a:t>人员在哪里干活就在哪里统计为原则</a:t>
            </a:r>
            <a:r>
              <a:rPr lang="zh-CN" altLang="en-US" b="1" dirty="0">
                <a:solidFill>
                  <a:srgbClr val="008080"/>
                </a:solidFill>
                <a:latin typeface="Times New Roman" panose="02020603050405020304" pitchFamily="18" charset="0"/>
              </a:rPr>
              <a:t>，不是以支付工资</a:t>
            </a:r>
            <a:r>
              <a:rPr lang="en-US" altLang="zh-CN" b="1" dirty="0">
                <a:solidFill>
                  <a:srgbClr val="008080"/>
                </a:solidFill>
                <a:latin typeface="Times New Roman" panose="02020603050405020304" pitchFamily="18" charset="0"/>
              </a:rPr>
              <a:t>(</a:t>
            </a:r>
            <a:r>
              <a:rPr lang="zh-CN" altLang="en-US" b="1" dirty="0">
                <a:solidFill>
                  <a:srgbClr val="008080"/>
                </a:solidFill>
                <a:latin typeface="Times New Roman" panose="02020603050405020304" pitchFamily="18" charset="0"/>
              </a:rPr>
              <a:t>即谁发工资谁统计</a:t>
            </a:r>
            <a:r>
              <a:rPr lang="en-US" altLang="zh-CN" b="1" dirty="0">
                <a:solidFill>
                  <a:srgbClr val="008080"/>
                </a:solidFill>
                <a:latin typeface="Times New Roman" panose="02020603050405020304" pitchFamily="18" charset="0"/>
              </a:rPr>
              <a:t>)</a:t>
            </a:r>
            <a:r>
              <a:rPr lang="zh-CN" altLang="en-US" b="1" dirty="0">
                <a:solidFill>
                  <a:srgbClr val="008080"/>
                </a:solidFill>
                <a:latin typeface="Times New Roman" panose="02020603050405020304" pitchFamily="18" charset="0"/>
              </a:rPr>
              <a:t>为原则。</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③现行统计制度规定劳动生产率是按“产品法”计算，因此确定从事建筑业活动的从业人员平均人数必须遵循可比性原则，即</a:t>
            </a:r>
            <a:r>
              <a:rPr lang="zh-CN" altLang="en-US" b="1" dirty="0">
                <a:solidFill>
                  <a:srgbClr val="FF0000"/>
                </a:solidFill>
                <a:latin typeface="Times New Roman" panose="02020603050405020304" pitchFamily="18" charset="0"/>
              </a:rPr>
              <a:t>生产的产品与劳动消耗在时间范围和空间范围上必须一致。</a:t>
            </a:r>
            <a:endParaRPr lang="zh-CN" altLang="en-US" b="1" dirty="0">
              <a:solidFill>
                <a:srgbClr val="FF0000"/>
              </a:solidFill>
              <a:latin typeface="Times New Roman" panose="02020603050405020304" pitchFamily="18" charset="0"/>
            </a:endParaRPr>
          </a:p>
          <a:p>
            <a:pPr algn="l"/>
            <a:r>
              <a:rPr lang="zh-CN" altLang="en-US" b="1" dirty="0">
                <a:solidFill>
                  <a:schemeClr val="bg1"/>
                </a:solidFill>
                <a:latin typeface="Times New Roman" panose="02020603050405020304" pitchFamily="18" charset="0"/>
              </a:rPr>
              <a:t>        </a:t>
            </a:r>
            <a:r>
              <a:rPr lang="zh-CN" altLang="en-US" b="1" dirty="0">
                <a:solidFill>
                  <a:srgbClr val="008080"/>
                </a:solidFill>
                <a:latin typeface="Times New Roman" panose="02020603050405020304" pitchFamily="18" charset="0"/>
              </a:rPr>
              <a:t>④计算月平均人数应注意两点： </a:t>
            </a:r>
            <a:endParaRPr lang="zh-CN" altLang="en-US" b="1" dirty="0">
              <a:solidFill>
                <a:srgbClr val="008080"/>
              </a:solidFill>
              <a:latin typeface="Times New Roman" panose="02020603050405020304" pitchFamily="18" charset="0"/>
            </a:endParaRPr>
          </a:p>
          <a:p>
            <a:pPr algn="l"/>
            <a:r>
              <a:rPr lang="en-US" altLang="zh-CN" b="1" dirty="0">
                <a:solidFill>
                  <a:srgbClr val="008080"/>
                </a:solidFill>
                <a:latin typeface="Times New Roman" panose="02020603050405020304" pitchFamily="18" charset="0"/>
              </a:rPr>
              <a:t>A</a:t>
            </a:r>
            <a:r>
              <a:rPr lang="zh-CN" altLang="en-US" b="1" dirty="0">
                <a:solidFill>
                  <a:srgbClr val="008080"/>
                </a:solidFill>
                <a:latin typeface="Times New Roman" panose="02020603050405020304" pitchFamily="18" charset="0"/>
              </a:rPr>
              <a:t>．公休日和节假日的人数应按前一天的人数计算。</a:t>
            </a:r>
            <a:endParaRPr lang="zh-CN" altLang="en-US" b="1" dirty="0">
              <a:solidFill>
                <a:srgbClr val="008080"/>
              </a:solidFill>
              <a:latin typeface="Times New Roman" panose="02020603050405020304" pitchFamily="18" charset="0"/>
            </a:endParaRPr>
          </a:p>
          <a:p>
            <a:pPr algn="l"/>
            <a:r>
              <a:rPr lang="en-US" altLang="zh-CN" b="1" dirty="0">
                <a:solidFill>
                  <a:srgbClr val="008080"/>
                </a:solidFill>
                <a:latin typeface="Times New Roman" panose="02020603050405020304" pitchFamily="18" charset="0"/>
              </a:rPr>
              <a:t>B</a:t>
            </a:r>
            <a:r>
              <a:rPr lang="zh-CN" altLang="en-US" b="1" dirty="0">
                <a:solidFill>
                  <a:srgbClr val="008080"/>
                </a:solidFill>
                <a:latin typeface="Times New Roman" panose="02020603050405020304" pitchFamily="18" charset="0"/>
              </a:rPr>
              <a:t>．新成立企业（月中或月末成立），在计算成立当月的平均人数时，应以实有人数之和除以日历天数求得。</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⑤从事建筑业活动的从业人员平均人数是一个时期指标。</a:t>
            </a:r>
            <a:endParaRPr lang="zh-CN" altLang="en-US" b="1" dirty="0">
              <a:solidFill>
                <a:srgbClr val="008080"/>
              </a:solidFill>
              <a:latin typeface="Times New Roman" panose="02020603050405020304" pitchFamily="18" charset="0"/>
            </a:endParaRPr>
          </a:p>
        </p:txBody>
      </p:sp>
      <p:sp>
        <p:nvSpPr>
          <p:cNvPr id="48132" name="Rectangle 6"/>
          <p:cNvSpPr/>
          <p:nvPr/>
        </p:nvSpPr>
        <p:spPr>
          <a:xfrm>
            <a:off x="900113" y="333375"/>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9"/>
          <p:cNvSpPr/>
          <p:nvPr/>
        </p:nvSpPr>
        <p:spPr>
          <a:xfrm>
            <a:off x="2195513" y="4292600"/>
            <a:ext cx="5111750" cy="647700"/>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lstStyle/>
          <a:p>
            <a:endParaRPr lang="zh-CN" altLang="en-US" dirty="0">
              <a:latin typeface="Times New Roman" panose="02020603050405020304" pitchFamily="18" charset="0"/>
            </a:endParaRPr>
          </a:p>
        </p:txBody>
      </p:sp>
      <p:sp>
        <p:nvSpPr>
          <p:cNvPr id="49155" name="Rectangle 9"/>
          <p:cNvSpPr/>
          <p:nvPr/>
        </p:nvSpPr>
        <p:spPr>
          <a:xfrm>
            <a:off x="2411413" y="2492375"/>
            <a:ext cx="5111750" cy="647700"/>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lstStyle/>
          <a:p>
            <a:endParaRPr lang="zh-CN" altLang="en-US" dirty="0">
              <a:latin typeface="Times New Roman" panose="02020603050405020304" pitchFamily="18" charset="0"/>
            </a:endParaRPr>
          </a:p>
        </p:txBody>
      </p:sp>
      <p:cxnSp>
        <p:nvCxnSpPr>
          <p:cNvPr id="49156" name="AutoShape 3"/>
          <p:cNvCxnSpPr/>
          <p:nvPr/>
        </p:nvCxnSpPr>
        <p:spPr>
          <a:xfrm>
            <a:off x="755650" y="1125538"/>
            <a:ext cx="7956550" cy="0"/>
          </a:xfrm>
          <a:prstGeom prst="straightConnector1">
            <a:avLst/>
          </a:prstGeom>
          <a:ln w="34925" cap="flat" cmpd="sng">
            <a:solidFill>
              <a:srgbClr val="008000"/>
            </a:solidFill>
            <a:prstDash val="solid"/>
            <a:headEnd type="none" w="med" len="med"/>
            <a:tailEnd type="none" w="med" len="med"/>
          </a:ln>
        </p:spPr>
      </p:cxnSp>
      <p:sp>
        <p:nvSpPr>
          <p:cNvPr id="49157" name="Rectangle 4"/>
          <p:cNvSpPr/>
          <p:nvPr/>
        </p:nvSpPr>
        <p:spPr>
          <a:xfrm>
            <a:off x="755650" y="1341438"/>
            <a:ext cx="8027988" cy="5273675"/>
          </a:xfrm>
          <a:prstGeom prst="rect">
            <a:avLst/>
          </a:prstGeom>
          <a:noFill/>
          <a:ln w="9525">
            <a:noFill/>
          </a:ln>
        </p:spPr>
        <p:txBody>
          <a:bodyPr>
            <a:spAutoFit/>
          </a:bodyPr>
          <a:lstStyle/>
          <a:p>
            <a:pPr algn="l"/>
            <a:r>
              <a:rPr lang="en-US" altLang="zh-CN" b="1" dirty="0">
                <a:solidFill>
                  <a:srgbClr val="FF0000"/>
                </a:solidFill>
                <a:latin typeface="Times New Roman" panose="02020603050405020304" pitchFamily="18" charset="0"/>
              </a:rPr>
              <a:t>24</a:t>
            </a:r>
            <a:r>
              <a:rPr lang="zh-CN" altLang="en-US" b="1" dirty="0">
                <a:solidFill>
                  <a:srgbClr val="FF0000"/>
                </a:solidFill>
                <a:latin typeface="Times New Roman" panose="02020603050405020304" pitchFamily="18" charset="0"/>
              </a:rPr>
              <a:t>从事建筑业活动的平均人数</a:t>
            </a:r>
            <a:r>
              <a:rPr lang="zh-CN" altLang="en-US" b="1" dirty="0">
                <a:solidFill>
                  <a:schemeClr val="bg1"/>
                </a:solidFill>
                <a:latin typeface="Times New Roman" panose="02020603050405020304" pitchFamily="18" charset="0"/>
              </a:rPr>
              <a:t> </a:t>
            </a:r>
            <a:endParaRPr lang="zh-CN" altLang="en-US" b="1" dirty="0">
              <a:solidFill>
                <a:schemeClr val="bg1"/>
              </a:solidFill>
              <a:latin typeface="Times New Roman" panose="02020603050405020304" pitchFamily="18" charset="0"/>
            </a:endParaRPr>
          </a:p>
          <a:p>
            <a:pPr algn="l"/>
            <a:r>
              <a:rPr lang="zh-CN" altLang="en-US" b="1" dirty="0">
                <a:solidFill>
                  <a:schemeClr val="bg1"/>
                </a:solidFill>
                <a:latin typeface="Times New Roman" panose="02020603050405020304" pitchFamily="18" charset="0"/>
              </a:rPr>
              <a:t>       </a:t>
            </a:r>
            <a:r>
              <a:rPr lang="zh-CN" altLang="en-US" b="1" dirty="0">
                <a:solidFill>
                  <a:srgbClr val="008080"/>
                </a:solidFill>
                <a:latin typeface="Times New Roman" panose="02020603050405020304" pitchFamily="18" charset="0"/>
              </a:rPr>
              <a:t>月平均人数的计算方法：是以报告月内每天实有的全部人数相加之和，除以</a:t>
            </a:r>
            <a:r>
              <a:rPr lang="zh-CN" altLang="en-US" b="1" dirty="0">
                <a:solidFill>
                  <a:srgbClr val="FF0000"/>
                </a:solidFill>
                <a:latin typeface="Times New Roman" panose="02020603050405020304" pitchFamily="18" charset="0"/>
              </a:rPr>
              <a:t>报告月的日历日数</a:t>
            </a:r>
            <a:r>
              <a:rPr lang="zh-CN" altLang="en-US" b="1" dirty="0">
                <a:solidFill>
                  <a:srgbClr val="008080"/>
                </a:solidFill>
                <a:latin typeface="Times New Roman" panose="02020603050405020304" pitchFamily="18" charset="0"/>
              </a:rPr>
              <a:t>。计算公式为：</a:t>
            </a:r>
            <a:endParaRPr lang="zh-CN" altLang="en-US" b="1" dirty="0">
              <a:solidFill>
                <a:srgbClr val="008080"/>
              </a:solidFill>
              <a:latin typeface="Times New Roman" panose="02020603050405020304" pitchFamily="18" charset="0"/>
            </a:endParaRPr>
          </a:p>
          <a:p>
            <a:pPr algn="l"/>
            <a:endParaRPr lang="zh-CN" altLang="en-US" b="1" dirty="0">
              <a:solidFill>
                <a:srgbClr val="008080"/>
              </a:solidFill>
              <a:latin typeface="Times New Roman" panose="02020603050405020304" pitchFamily="18" charset="0"/>
            </a:endParaRPr>
          </a:p>
          <a:p>
            <a:pPr algn="l"/>
            <a:endParaRPr lang="zh-CN" altLang="en-US" b="1" dirty="0">
              <a:solidFill>
                <a:srgbClr val="008080"/>
              </a:solidFill>
              <a:latin typeface="Times New Roman" panose="02020603050405020304" pitchFamily="18" charset="0"/>
            </a:endParaRPr>
          </a:p>
          <a:p>
            <a:pPr algn="l"/>
            <a:endParaRPr lang="zh-CN" altLang="en-US" b="1" dirty="0">
              <a:solidFill>
                <a:srgbClr val="008080"/>
              </a:solidFill>
              <a:latin typeface="Times New Roman" panose="02020603050405020304" pitchFamily="18" charset="0"/>
            </a:endParaRPr>
          </a:p>
          <a:p>
            <a:pPr algn="l"/>
            <a:endParaRPr lang="zh-CN" altLang="en-US" b="1" dirty="0">
              <a:solidFill>
                <a:srgbClr val="008080"/>
              </a:solidFill>
              <a:latin typeface="Times New Roman" panose="02020603050405020304" pitchFamily="18" charset="0"/>
            </a:endParaRPr>
          </a:p>
          <a:p>
            <a:pPr algn="l"/>
            <a:r>
              <a:rPr lang="zh-CN" altLang="en-US" b="1" dirty="0">
                <a:solidFill>
                  <a:srgbClr val="FF0000"/>
                </a:solidFill>
                <a:latin typeface="Times New Roman" panose="02020603050405020304" pitchFamily="18" charset="0"/>
              </a:rPr>
              <a:t>对人员增减变动很小的单位，其月平均人数也可以用月初人数与月末人数之和除以</a:t>
            </a:r>
            <a:r>
              <a:rPr lang="en-US" altLang="zh-CN" b="1" dirty="0">
                <a:solidFill>
                  <a:srgbClr val="FF0000"/>
                </a:solidFill>
                <a:latin typeface="Times New Roman" panose="02020603050405020304" pitchFamily="18" charset="0"/>
              </a:rPr>
              <a:t>2</a:t>
            </a:r>
            <a:r>
              <a:rPr lang="zh-CN" altLang="en-US" b="1" dirty="0">
                <a:solidFill>
                  <a:srgbClr val="FF0000"/>
                </a:solidFill>
                <a:latin typeface="Times New Roman" panose="02020603050405020304" pitchFamily="18" charset="0"/>
              </a:rPr>
              <a:t>求得。计算公式为：</a:t>
            </a:r>
            <a:endParaRPr lang="zh-CN" altLang="en-US" b="1" dirty="0">
              <a:solidFill>
                <a:srgbClr val="FF0000"/>
              </a:solidFill>
              <a:latin typeface="Times New Roman" panose="02020603050405020304" pitchFamily="18" charset="0"/>
            </a:endParaRPr>
          </a:p>
          <a:p>
            <a:pPr algn="l"/>
            <a:endParaRPr lang="zh-CN" altLang="en-US" b="1" dirty="0">
              <a:solidFill>
                <a:srgbClr val="FF0000"/>
              </a:solidFill>
              <a:latin typeface="Times New Roman" panose="02020603050405020304" pitchFamily="18" charset="0"/>
            </a:endParaRPr>
          </a:p>
          <a:p>
            <a:pPr algn="l"/>
            <a:endParaRPr lang="zh-CN" altLang="en-US" b="1" dirty="0">
              <a:solidFill>
                <a:srgbClr val="FF0000"/>
              </a:solidFill>
              <a:latin typeface="Times New Roman" panose="02020603050405020304" pitchFamily="18" charset="0"/>
            </a:endParaRPr>
          </a:p>
          <a:p>
            <a:pPr algn="l"/>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④计算月平均人数应注意两点： </a:t>
            </a:r>
            <a:endParaRPr lang="zh-CN" altLang="en-US" b="1" dirty="0">
              <a:solidFill>
                <a:srgbClr val="008080"/>
              </a:solidFill>
              <a:latin typeface="Times New Roman" panose="02020603050405020304" pitchFamily="18" charset="0"/>
            </a:endParaRPr>
          </a:p>
          <a:p>
            <a:pPr algn="l"/>
            <a:r>
              <a:rPr lang="en-US" altLang="zh-CN" b="1" dirty="0">
                <a:solidFill>
                  <a:srgbClr val="008080"/>
                </a:solidFill>
                <a:latin typeface="Times New Roman" panose="02020603050405020304" pitchFamily="18" charset="0"/>
              </a:rPr>
              <a:t>A</a:t>
            </a:r>
            <a:r>
              <a:rPr lang="zh-CN" altLang="en-US" b="1" dirty="0">
                <a:solidFill>
                  <a:srgbClr val="008080"/>
                </a:solidFill>
                <a:latin typeface="Times New Roman" panose="02020603050405020304" pitchFamily="18" charset="0"/>
              </a:rPr>
              <a:t>．公休日和节假日的人数应按前一天的人数计算。</a:t>
            </a:r>
            <a:endParaRPr lang="zh-CN" altLang="en-US" b="1" dirty="0">
              <a:solidFill>
                <a:srgbClr val="008080"/>
              </a:solidFill>
              <a:latin typeface="Times New Roman" panose="02020603050405020304" pitchFamily="18" charset="0"/>
            </a:endParaRPr>
          </a:p>
          <a:p>
            <a:pPr algn="l"/>
            <a:r>
              <a:rPr lang="en-US" altLang="zh-CN" b="1" dirty="0">
                <a:solidFill>
                  <a:srgbClr val="008080"/>
                </a:solidFill>
                <a:latin typeface="Times New Roman" panose="02020603050405020304" pitchFamily="18" charset="0"/>
              </a:rPr>
              <a:t>B</a:t>
            </a:r>
            <a:r>
              <a:rPr lang="zh-CN" altLang="en-US" b="1" dirty="0">
                <a:solidFill>
                  <a:srgbClr val="008080"/>
                </a:solidFill>
                <a:latin typeface="Times New Roman" panose="02020603050405020304" pitchFamily="18" charset="0"/>
              </a:rPr>
              <a:t>．新成立企业（月中或月末成立），在计算成立当月的平均人数时，应以实有人数之和除以日历天数求得。</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⑤从事建筑业活动的从业人员平均人数是一个时期</a:t>
            </a:r>
            <a:r>
              <a:rPr lang="zh-CN" altLang="en-US" b="1" dirty="0">
                <a:solidFill>
                  <a:schemeClr val="bg1"/>
                </a:solidFill>
                <a:latin typeface="Times New Roman" panose="02020603050405020304" pitchFamily="18" charset="0"/>
              </a:rPr>
              <a:t>指标。</a:t>
            </a:r>
            <a:endParaRPr lang="zh-CN" altLang="en-US" b="1" dirty="0">
              <a:solidFill>
                <a:schemeClr val="bg1"/>
              </a:solidFill>
              <a:latin typeface="Times New Roman" panose="02020603050405020304" pitchFamily="18" charset="0"/>
            </a:endParaRPr>
          </a:p>
        </p:txBody>
      </p:sp>
      <p:sp>
        <p:nvSpPr>
          <p:cNvPr id="49158" name="Rectangle 6"/>
          <p:cNvSpPr/>
          <p:nvPr/>
        </p:nvSpPr>
        <p:spPr>
          <a:xfrm>
            <a:off x="0" y="0"/>
            <a:ext cx="9144000" cy="0"/>
          </a:xfrm>
          <a:prstGeom prst="rect">
            <a:avLst/>
          </a:prstGeom>
          <a:noFill/>
          <a:ln w="9525">
            <a:noFill/>
          </a:ln>
        </p:spPr>
        <p:txBody>
          <a:bodyPr wrap="none" anchor="ctr">
            <a:spAutoFit/>
          </a:bodyPr>
          <a:lstStyle/>
          <a:p>
            <a:endParaRPr lang="zh-CN" altLang="en-US" dirty="0">
              <a:latin typeface="Times New Roman" panose="02020603050405020304" pitchFamily="18" charset="0"/>
            </a:endParaRPr>
          </a:p>
        </p:txBody>
      </p:sp>
      <p:graphicFrame>
        <p:nvGraphicFramePr>
          <p:cNvPr id="49159" name="Object 7"/>
          <p:cNvGraphicFramePr>
            <a:graphicFrameLocks noChangeAspect="1"/>
          </p:cNvGraphicFramePr>
          <p:nvPr/>
        </p:nvGraphicFramePr>
        <p:xfrm>
          <a:off x="2408238" y="2463800"/>
          <a:ext cx="4835525" cy="633413"/>
        </p:xfrm>
        <a:graphic>
          <a:graphicData uri="http://schemas.openxmlformats.org/presentationml/2006/ole">
            <mc:AlternateContent xmlns:mc="http://schemas.openxmlformats.org/markup-compatibility/2006">
              <mc:Choice xmlns:v="urn:schemas-microsoft-com:vml" Requires="v">
                <p:oleObj spid="_x0000_s3082" name="" r:id="rId1" imgW="3251200" imgH="419100" progId="Equation.3">
                  <p:embed/>
                </p:oleObj>
              </mc:Choice>
              <mc:Fallback>
                <p:oleObj name="" r:id="rId1" imgW="3251200" imgH="419100" progId="Equation.3">
                  <p:embed/>
                  <p:pic>
                    <p:nvPicPr>
                      <p:cNvPr id="0" name="图片 3075"/>
                      <p:cNvPicPr/>
                      <p:nvPr/>
                    </p:nvPicPr>
                    <p:blipFill>
                      <a:blip r:embed="rId2"/>
                      <a:stretch>
                        <a:fillRect/>
                      </a:stretch>
                    </p:blipFill>
                    <p:spPr>
                      <a:xfrm>
                        <a:off x="2408238" y="2463800"/>
                        <a:ext cx="4835525" cy="633413"/>
                      </a:xfrm>
                      <a:prstGeom prst="rect">
                        <a:avLst/>
                      </a:prstGeom>
                      <a:noFill/>
                      <a:ln w="38100">
                        <a:noFill/>
                        <a:miter/>
                      </a:ln>
                    </p:spPr>
                  </p:pic>
                </p:oleObj>
              </mc:Fallback>
            </mc:AlternateContent>
          </a:graphicData>
        </a:graphic>
      </p:graphicFrame>
      <p:sp>
        <p:nvSpPr>
          <p:cNvPr id="49160" name="Rectangle 11"/>
          <p:cNvSpPr/>
          <p:nvPr/>
        </p:nvSpPr>
        <p:spPr>
          <a:xfrm>
            <a:off x="0" y="0"/>
            <a:ext cx="9144000" cy="0"/>
          </a:xfrm>
          <a:prstGeom prst="rect">
            <a:avLst/>
          </a:prstGeom>
          <a:noFill/>
          <a:ln w="9525">
            <a:noFill/>
          </a:ln>
        </p:spPr>
        <p:txBody>
          <a:bodyPr wrap="none" anchor="ctr">
            <a:spAutoFit/>
          </a:bodyPr>
          <a:lstStyle/>
          <a:p>
            <a:endParaRPr lang="zh-CN" altLang="en-US" dirty="0">
              <a:latin typeface="Times New Roman" panose="02020603050405020304" pitchFamily="18" charset="0"/>
            </a:endParaRPr>
          </a:p>
        </p:txBody>
      </p:sp>
      <p:sp>
        <p:nvSpPr>
          <p:cNvPr id="49161" name="Rectangle 13"/>
          <p:cNvSpPr/>
          <p:nvPr/>
        </p:nvSpPr>
        <p:spPr>
          <a:xfrm>
            <a:off x="0" y="0"/>
            <a:ext cx="9144000" cy="0"/>
          </a:xfrm>
          <a:prstGeom prst="rect">
            <a:avLst/>
          </a:prstGeom>
          <a:noFill/>
          <a:ln w="9525">
            <a:noFill/>
          </a:ln>
        </p:spPr>
        <p:txBody>
          <a:bodyPr wrap="none" anchor="ctr">
            <a:spAutoFit/>
          </a:bodyPr>
          <a:lstStyle/>
          <a:p>
            <a:endParaRPr lang="zh-CN" altLang="en-US" dirty="0">
              <a:latin typeface="Times New Roman" panose="02020603050405020304" pitchFamily="18" charset="0"/>
            </a:endParaRPr>
          </a:p>
        </p:txBody>
      </p:sp>
      <p:sp>
        <p:nvSpPr>
          <p:cNvPr id="49162" name="Rectangle 15"/>
          <p:cNvSpPr/>
          <p:nvPr/>
        </p:nvSpPr>
        <p:spPr>
          <a:xfrm>
            <a:off x="0" y="0"/>
            <a:ext cx="9144000" cy="0"/>
          </a:xfrm>
          <a:prstGeom prst="rect">
            <a:avLst/>
          </a:prstGeom>
          <a:noFill/>
          <a:ln w="9525">
            <a:noFill/>
          </a:ln>
        </p:spPr>
        <p:txBody>
          <a:bodyPr wrap="none" anchor="ctr">
            <a:spAutoFit/>
          </a:bodyPr>
          <a:lstStyle/>
          <a:p>
            <a:endParaRPr lang="zh-CN" altLang="en-US" dirty="0">
              <a:latin typeface="Times New Roman" panose="02020603050405020304" pitchFamily="18" charset="0"/>
            </a:endParaRPr>
          </a:p>
        </p:txBody>
      </p:sp>
      <p:sp>
        <p:nvSpPr>
          <p:cNvPr id="49163" name="Rectangle 17"/>
          <p:cNvSpPr/>
          <p:nvPr/>
        </p:nvSpPr>
        <p:spPr>
          <a:xfrm>
            <a:off x="2484438" y="4365625"/>
            <a:ext cx="5040312" cy="431800"/>
          </a:xfrm>
          <a:prstGeom prst="rect">
            <a:avLst/>
          </a:prstGeom>
          <a:noFill/>
          <a:ln w="9525">
            <a:noFill/>
          </a:ln>
        </p:spPr>
        <p:txBody>
          <a:bodyPr wrap="none" anchor="ctr">
            <a:spAutoFit/>
          </a:bodyPr>
          <a:lstStyle/>
          <a:p>
            <a:endParaRPr lang="zh-CN" altLang="en-US" dirty="0">
              <a:latin typeface="Times New Roman" panose="02020603050405020304" pitchFamily="18" charset="0"/>
            </a:endParaRPr>
          </a:p>
        </p:txBody>
      </p:sp>
      <p:sp>
        <p:nvSpPr>
          <p:cNvPr id="49164" name="Rectangle 18"/>
          <p:cNvSpPr/>
          <p:nvPr/>
        </p:nvSpPr>
        <p:spPr>
          <a:xfrm>
            <a:off x="2771775" y="4149725"/>
            <a:ext cx="4824413" cy="647700"/>
          </a:xfrm>
          <a:prstGeom prst="rect">
            <a:avLst/>
          </a:prstGeom>
          <a:noFill/>
          <a:ln w="9525">
            <a:noFill/>
          </a:ln>
        </p:spPr>
        <p:txBody>
          <a:bodyPr wrap="none" anchor="ctr">
            <a:spAutoFit/>
          </a:bodyPr>
          <a:lstStyle/>
          <a:p>
            <a:endParaRPr lang="zh-CN" altLang="en-US" dirty="0">
              <a:latin typeface="Times New Roman" panose="02020603050405020304" pitchFamily="18" charset="0"/>
            </a:endParaRPr>
          </a:p>
        </p:txBody>
      </p:sp>
      <p:graphicFrame>
        <p:nvGraphicFramePr>
          <p:cNvPr id="49165" name="Object 20"/>
          <p:cNvGraphicFramePr>
            <a:graphicFrameLocks noGrp="1" noChangeAspect="1"/>
          </p:cNvGraphicFramePr>
          <p:nvPr>
            <p:ph idx="1"/>
          </p:nvPr>
        </p:nvGraphicFramePr>
        <p:xfrm>
          <a:off x="3348038" y="4437063"/>
          <a:ext cx="2214562" cy="347662"/>
        </p:xfrm>
        <a:graphic>
          <a:graphicData uri="http://schemas.openxmlformats.org/presentationml/2006/ole">
            <mc:AlternateContent xmlns:mc="http://schemas.openxmlformats.org/markup-compatibility/2006">
              <mc:Choice xmlns:v="urn:schemas-microsoft-com:vml" Requires="v">
                <p:oleObj spid="_x0000_s3083" name="" r:id="rId3" imgW="2349500" imgH="406400" progId="Equation.3">
                  <p:embed/>
                </p:oleObj>
              </mc:Choice>
              <mc:Fallback>
                <p:oleObj name="" r:id="rId3" imgW="2349500" imgH="406400" progId="Equation.3">
                  <p:embed/>
                  <p:pic>
                    <p:nvPicPr>
                      <p:cNvPr id="0" name="图片 3076"/>
                      <p:cNvPicPr/>
                      <p:nvPr/>
                    </p:nvPicPr>
                    <p:blipFill>
                      <a:blip r:embed="rId4"/>
                      <a:srcRect/>
                      <a:stretch>
                        <a:fillRect/>
                      </a:stretch>
                    </p:blipFill>
                    <p:spPr>
                      <a:xfrm>
                        <a:off x="3348038" y="4437063"/>
                        <a:ext cx="2214562" cy="347662"/>
                      </a:xfrm>
                      <a:prstGeom prst="rect">
                        <a:avLst/>
                      </a:prstGeom>
                      <a:noFill/>
                      <a:ln w="38100">
                        <a:miter/>
                      </a:ln>
                    </p:spPr>
                  </p:pic>
                </p:oleObj>
              </mc:Fallback>
            </mc:AlternateContent>
          </a:graphicData>
        </a:graphic>
      </p:graphicFrame>
      <p:sp>
        <p:nvSpPr>
          <p:cNvPr id="49166" name="Rectangle 23"/>
          <p:cNvSpPr/>
          <p:nvPr/>
        </p:nvSpPr>
        <p:spPr>
          <a:xfrm>
            <a:off x="1187450" y="333375"/>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178" name="AutoShape 3"/>
          <p:cNvCxnSpPr/>
          <p:nvPr/>
        </p:nvCxnSpPr>
        <p:spPr>
          <a:xfrm>
            <a:off x="684213" y="1125538"/>
            <a:ext cx="7956550" cy="0"/>
          </a:xfrm>
          <a:prstGeom prst="straightConnector1">
            <a:avLst/>
          </a:prstGeom>
          <a:ln w="34925" cap="flat" cmpd="sng">
            <a:solidFill>
              <a:srgbClr val="008000"/>
            </a:solidFill>
            <a:prstDash val="solid"/>
            <a:headEnd type="none" w="med" len="med"/>
            <a:tailEnd type="none" w="med" len="med"/>
          </a:ln>
        </p:spPr>
      </p:cxnSp>
      <p:sp>
        <p:nvSpPr>
          <p:cNvPr id="50179" name="Rectangle 4"/>
          <p:cNvSpPr/>
          <p:nvPr/>
        </p:nvSpPr>
        <p:spPr>
          <a:xfrm>
            <a:off x="827088" y="1125538"/>
            <a:ext cx="8027987" cy="6243637"/>
          </a:xfrm>
          <a:prstGeom prst="rect">
            <a:avLst/>
          </a:prstGeom>
          <a:noFill/>
          <a:ln w="9525">
            <a:noFill/>
          </a:ln>
        </p:spPr>
        <p:txBody>
          <a:bodyPr>
            <a:spAutoFit/>
          </a:bodyPr>
          <a:lstStyle/>
          <a:p>
            <a:pPr algn="l"/>
            <a:r>
              <a:rPr lang="en-US" altLang="zh-CN" sz="2800" b="1" dirty="0">
                <a:solidFill>
                  <a:srgbClr val="FF0000"/>
                </a:solidFill>
                <a:latin typeface="Times New Roman" panose="02020603050405020304" pitchFamily="18" charset="0"/>
              </a:rPr>
              <a:t>25</a:t>
            </a:r>
            <a:r>
              <a:rPr lang="zh-CN" altLang="en-US" sz="2800" b="1" dirty="0">
                <a:solidFill>
                  <a:srgbClr val="FF0000"/>
                </a:solidFill>
                <a:latin typeface="Times New Roman" panose="02020603050405020304" pitchFamily="18" charset="0"/>
              </a:rPr>
              <a:t>建筑业企业期末人数</a:t>
            </a:r>
            <a:r>
              <a:rPr lang="zh-CN" altLang="en-US" sz="2800" dirty="0">
                <a:solidFill>
                  <a:srgbClr val="FF0000"/>
                </a:solidFill>
                <a:latin typeface="Times New Roman" panose="02020603050405020304" pitchFamily="18" charset="0"/>
              </a:rPr>
              <a:t>      </a:t>
            </a:r>
            <a:r>
              <a:rPr lang="zh-CN" altLang="en-US" b="1" dirty="0">
                <a:solidFill>
                  <a:srgbClr val="008080"/>
                </a:solidFill>
                <a:latin typeface="Times New Roman" panose="02020603050405020304" pitchFamily="18" charset="0"/>
              </a:rPr>
              <a:t>指报告期末最后一日</a:t>
            </a:r>
            <a:r>
              <a:rPr lang="en-US" altLang="zh-CN" b="1" dirty="0">
                <a:solidFill>
                  <a:srgbClr val="008080"/>
                </a:solidFill>
                <a:latin typeface="Times New Roman" panose="02020603050405020304" pitchFamily="18" charset="0"/>
              </a:rPr>
              <a:t>24</a:t>
            </a:r>
            <a:r>
              <a:rPr lang="zh-CN" altLang="en-US" b="1" dirty="0">
                <a:solidFill>
                  <a:srgbClr val="008080"/>
                </a:solidFill>
                <a:latin typeface="Times New Roman" panose="02020603050405020304" pitchFamily="18" charset="0"/>
              </a:rPr>
              <a:t>时在本单位工作并取得劳动报酬或收入的期末实有人员数。期末从业人员包括在各单位工作的外方人员和港澳台方人员、兼职人员、再就业的离退休人员、借用的外单位人员和第二职业者，企业下属产业活动单位期末人员，还包括分包给一些非独立核算的零散的建筑业包工队（组）等。但不包括离开本单位仍保留劳动关系的职工，如：下岗、内退、停薪留职等人员；建筑业整建制使用的人员。</a:t>
            </a:r>
            <a:endParaRPr lang="zh-CN" altLang="en-US" sz="2400"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不包括： </a:t>
            </a:r>
            <a:r>
              <a:rPr lang="zh-CN" altLang="en-US" sz="2400" b="1" dirty="0">
                <a:solidFill>
                  <a:srgbClr val="008080"/>
                </a:solidFill>
                <a:latin typeface="Times New Roman" panose="02020603050405020304" pitchFamily="18" charset="0"/>
              </a:rPr>
              <a:t>（</a:t>
            </a:r>
            <a:r>
              <a:rPr lang="en-US" altLang="zh-CN" sz="2400" b="1" dirty="0">
                <a:solidFill>
                  <a:srgbClr val="008080"/>
                </a:solidFill>
                <a:latin typeface="Times New Roman" panose="02020603050405020304" pitchFamily="18" charset="0"/>
              </a:rPr>
              <a:t>1</a:t>
            </a:r>
            <a:r>
              <a:rPr lang="zh-CN" altLang="en-US" sz="2400" b="1" dirty="0">
                <a:solidFill>
                  <a:srgbClr val="008080"/>
                </a:solidFill>
                <a:latin typeface="Times New Roman" panose="02020603050405020304" pitchFamily="18" charset="0"/>
              </a:rPr>
              <a:t>）最后一日当天及以前已经与单位解除劳动合同关系的人员；</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a:t>
            </a:r>
            <a:r>
              <a:rPr lang="en-US" altLang="zh-CN" sz="2400" b="1" dirty="0">
                <a:solidFill>
                  <a:srgbClr val="008080"/>
                </a:solidFill>
                <a:latin typeface="Times New Roman" panose="02020603050405020304" pitchFamily="18" charset="0"/>
              </a:rPr>
              <a:t>2</a:t>
            </a:r>
            <a:r>
              <a:rPr lang="zh-CN" altLang="en-US" sz="2400" b="1" dirty="0">
                <a:solidFill>
                  <a:srgbClr val="008080"/>
                </a:solidFill>
                <a:latin typeface="Times New Roman" panose="02020603050405020304" pitchFamily="18" charset="0"/>
              </a:rPr>
              <a:t>）离开本单位仍保留劳动关系，并定期领取生活费的人员；  </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a:t>
            </a:r>
            <a:r>
              <a:rPr lang="en-US" altLang="zh-CN" sz="2400" b="1" dirty="0">
                <a:solidFill>
                  <a:srgbClr val="008080"/>
                </a:solidFill>
                <a:latin typeface="Times New Roman" panose="02020603050405020304" pitchFamily="18" charset="0"/>
              </a:rPr>
              <a:t>3</a:t>
            </a:r>
            <a:r>
              <a:rPr lang="zh-CN" altLang="en-US" sz="2400" b="1" dirty="0">
                <a:solidFill>
                  <a:srgbClr val="008080"/>
                </a:solidFill>
                <a:latin typeface="Times New Roman" panose="02020603050405020304" pitchFamily="18" charset="0"/>
              </a:rPr>
              <a:t>）利用课余时间打工的学生及在本单位实习的各类在校学生；</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a:t>
            </a:r>
            <a:r>
              <a:rPr lang="en-US" altLang="zh-CN" sz="2400" b="1" dirty="0">
                <a:solidFill>
                  <a:srgbClr val="008080"/>
                </a:solidFill>
                <a:latin typeface="Times New Roman" panose="02020603050405020304" pitchFamily="18" charset="0"/>
              </a:rPr>
              <a:t>4</a:t>
            </a:r>
            <a:r>
              <a:rPr lang="zh-CN" altLang="en-US" sz="2400" b="1" dirty="0">
                <a:solidFill>
                  <a:srgbClr val="008080"/>
                </a:solidFill>
                <a:latin typeface="Times New Roman" panose="02020603050405020304" pitchFamily="18" charset="0"/>
              </a:rPr>
              <a:t>）本单位因劳务外包而使用的人员，如：建筑业整建制使用的人员。</a:t>
            </a:r>
            <a:endParaRPr lang="zh-CN" altLang="en-US" sz="2400" b="1" dirty="0">
              <a:solidFill>
                <a:srgbClr val="008080"/>
              </a:solidFill>
              <a:latin typeface="Times New Roman" panose="02020603050405020304" pitchFamily="18" charset="0"/>
            </a:endParaRPr>
          </a:p>
          <a:p>
            <a:pPr algn="l"/>
            <a:endParaRPr lang="zh-CN" altLang="en-US" sz="2400" b="1" dirty="0">
              <a:solidFill>
                <a:srgbClr val="008080"/>
              </a:solidFill>
              <a:latin typeface="Times New Roman" panose="02020603050405020304" pitchFamily="18" charset="0"/>
            </a:endParaRPr>
          </a:p>
          <a:p>
            <a:pPr algn="l"/>
            <a:endParaRPr lang="zh-CN" altLang="en-US" b="1" dirty="0">
              <a:solidFill>
                <a:srgbClr val="008080"/>
              </a:solidFill>
              <a:latin typeface="Times New Roman" panose="02020603050405020304" pitchFamily="18" charset="0"/>
            </a:endParaRPr>
          </a:p>
          <a:p>
            <a:pPr algn="l"/>
            <a:r>
              <a:rPr lang="zh-CN" altLang="en-US" dirty="0">
                <a:solidFill>
                  <a:schemeClr val="bg1"/>
                </a:solidFill>
                <a:latin typeface="Times New Roman" panose="02020603050405020304" pitchFamily="18" charset="0"/>
              </a:rPr>
              <a:t>        </a:t>
            </a:r>
            <a:endParaRPr lang="zh-CN" altLang="en-US" dirty="0">
              <a:solidFill>
                <a:schemeClr val="bg1"/>
              </a:solidFill>
              <a:latin typeface="Times New Roman" panose="02020603050405020304" pitchFamily="18" charset="0"/>
            </a:endParaRPr>
          </a:p>
        </p:txBody>
      </p:sp>
      <p:sp>
        <p:nvSpPr>
          <p:cNvPr id="50180" name="Rectangle 6"/>
          <p:cNvSpPr/>
          <p:nvPr/>
        </p:nvSpPr>
        <p:spPr>
          <a:xfrm>
            <a:off x="1042988" y="333375"/>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1202" name="AutoShape 3"/>
          <p:cNvCxnSpPr/>
          <p:nvPr/>
        </p:nvCxnSpPr>
        <p:spPr>
          <a:xfrm>
            <a:off x="611188" y="981075"/>
            <a:ext cx="7956550" cy="0"/>
          </a:xfrm>
          <a:prstGeom prst="straightConnector1">
            <a:avLst/>
          </a:prstGeom>
          <a:ln w="34925" cap="flat" cmpd="sng">
            <a:solidFill>
              <a:srgbClr val="008000"/>
            </a:solidFill>
            <a:prstDash val="solid"/>
            <a:headEnd type="none" w="med" len="med"/>
            <a:tailEnd type="none" w="med" len="med"/>
          </a:ln>
        </p:spPr>
      </p:cxnSp>
      <p:sp>
        <p:nvSpPr>
          <p:cNvPr id="51203" name="Rectangle 4"/>
          <p:cNvSpPr/>
          <p:nvPr/>
        </p:nvSpPr>
        <p:spPr>
          <a:xfrm>
            <a:off x="827088" y="1125538"/>
            <a:ext cx="8027987" cy="5156200"/>
          </a:xfrm>
          <a:prstGeom prst="rect">
            <a:avLst/>
          </a:prstGeom>
          <a:noFill/>
          <a:ln w="9525">
            <a:noFill/>
          </a:ln>
        </p:spPr>
        <p:txBody>
          <a:bodyPr>
            <a:spAutoFit/>
          </a:bodyPr>
          <a:lstStyle/>
          <a:p>
            <a:pPr algn="l"/>
            <a:r>
              <a:rPr lang="en-US" altLang="zh-CN" b="1" dirty="0">
                <a:solidFill>
                  <a:srgbClr val="FF0000"/>
                </a:solidFill>
                <a:latin typeface="Times New Roman" panose="02020603050405020304" pitchFamily="18" charset="0"/>
              </a:rPr>
              <a:t>26</a:t>
            </a:r>
            <a:r>
              <a:rPr lang="zh-CN" altLang="en-US" b="1" dirty="0">
                <a:solidFill>
                  <a:srgbClr val="FF0000"/>
                </a:solidFill>
                <a:latin typeface="Times New Roman" panose="02020603050405020304" pitchFamily="18" charset="0"/>
              </a:rPr>
              <a:t>工程技术人员期末人数</a:t>
            </a:r>
            <a:r>
              <a:rPr lang="zh-CN" altLang="en-US" b="1" dirty="0">
                <a:solidFill>
                  <a:schemeClr val="bg1"/>
                </a:solidFill>
                <a:latin typeface="Times New Roman" panose="02020603050405020304" pitchFamily="18" charset="0"/>
              </a:rPr>
              <a:t>  </a:t>
            </a:r>
            <a:r>
              <a:rPr lang="zh-CN" altLang="en-US" b="1" dirty="0">
                <a:solidFill>
                  <a:srgbClr val="008080"/>
                </a:solidFill>
                <a:latin typeface="Times New Roman" panose="02020603050405020304" pitchFamily="18" charset="0"/>
              </a:rPr>
              <a:t>指报告期末在本单位工作，负担工程技术和工程技术管理工作，并具有工程技术工作能力的人员。包括：</a:t>
            </a:r>
            <a:endParaRPr lang="zh-CN" altLang="en-US" b="1" dirty="0">
              <a:solidFill>
                <a:srgbClr val="008080"/>
              </a:solidFill>
              <a:latin typeface="Times New Roman" panose="02020603050405020304" pitchFamily="18" charset="0"/>
            </a:endParaRPr>
          </a:p>
          <a:p>
            <a:pPr algn="l"/>
            <a:endParaRPr lang="zh-CN" altLang="en-US" b="1" dirty="0">
              <a:solidFill>
                <a:srgbClr val="008080"/>
              </a:solidFill>
              <a:latin typeface="Times New Roman" panose="02020603050405020304" pitchFamily="18" charset="0"/>
            </a:endParaRPr>
          </a:p>
          <a:p>
            <a:pPr algn="l"/>
            <a:r>
              <a:rPr lang="zh-CN" altLang="en-US" b="1" dirty="0">
                <a:solidFill>
                  <a:schemeClr val="bg1"/>
                </a:solidFill>
                <a:latin typeface="Times New Roman" panose="02020603050405020304" pitchFamily="18" charset="0"/>
              </a:rPr>
              <a:t>        </a:t>
            </a:r>
            <a:r>
              <a:rPr lang="en-US" altLang="zh-CN" sz="1800" b="1" dirty="0">
                <a:solidFill>
                  <a:srgbClr val="008080"/>
                </a:solidFill>
                <a:latin typeface="Times New Roman" panose="02020603050405020304" pitchFamily="18" charset="0"/>
              </a:rPr>
              <a:t>1.</a:t>
            </a:r>
            <a:r>
              <a:rPr lang="zh-CN" altLang="en-US" sz="1800" b="1" dirty="0">
                <a:solidFill>
                  <a:srgbClr val="008080"/>
                </a:solidFill>
                <a:latin typeface="Times New Roman" panose="02020603050405020304" pitchFamily="18" charset="0"/>
              </a:rPr>
              <a:t>取得工程技术职务资格，已被聘或任命工程技术职务，并</a:t>
            </a:r>
            <a:r>
              <a:rPr lang="zh-CN" altLang="en-US" sz="1800" b="1" dirty="0">
                <a:solidFill>
                  <a:srgbClr val="FF0000"/>
                </a:solidFill>
                <a:latin typeface="Times New Roman" panose="02020603050405020304" pitchFamily="18" charset="0"/>
              </a:rPr>
              <a:t>担任工程技术工作的人员；</a:t>
            </a:r>
            <a:endParaRPr lang="zh-CN" altLang="en-US" sz="1800" b="1" dirty="0">
              <a:solidFill>
                <a:srgbClr val="FF0000"/>
              </a:solidFill>
              <a:latin typeface="Times New Roman" panose="02020603050405020304" pitchFamily="18" charset="0"/>
            </a:endParaRPr>
          </a:p>
          <a:p>
            <a:pPr algn="l"/>
            <a:endParaRPr lang="zh-CN" altLang="en-US" sz="1800" b="1" dirty="0">
              <a:solidFill>
                <a:srgbClr val="FF0000"/>
              </a:solidFill>
              <a:latin typeface="Times New Roman" panose="02020603050405020304" pitchFamily="18" charset="0"/>
            </a:endParaRPr>
          </a:p>
          <a:p>
            <a:pPr algn="l"/>
            <a:r>
              <a:rPr lang="zh-CN" altLang="en-US" sz="1800" b="1" dirty="0">
                <a:solidFill>
                  <a:schemeClr val="bg1"/>
                </a:solidFill>
                <a:latin typeface="Times New Roman" panose="02020603050405020304" pitchFamily="18" charset="0"/>
              </a:rPr>
              <a:t>        </a:t>
            </a:r>
            <a:r>
              <a:rPr lang="en-US" altLang="zh-CN" sz="1800" b="1" dirty="0">
                <a:solidFill>
                  <a:srgbClr val="008080"/>
                </a:solidFill>
                <a:latin typeface="Times New Roman" panose="02020603050405020304" pitchFamily="18" charset="0"/>
              </a:rPr>
              <a:t>2.</a:t>
            </a:r>
            <a:r>
              <a:rPr lang="zh-CN" altLang="en-US" sz="1800" b="1" dirty="0">
                <a:solidFill>
                  <a:srgbClr val="008080"/>
                </a:solidFill>
                <a:latin typeface="Times New Roman" panose="02020603050405020304" pitchFamily="18" charset="0"/>
              </a:rPr>
              <a:t>无工程技术职务，但取得工程技术职务资格或从大、中专理工科系毕业，并</a:t>
            </a:r>
            <a:r>
              <a:rPr lang="zh-CN" altLang="en-US" sz="1800" b="1" dirty="0">
                <a:solidFill>
                  <a:srgbClr val="FF0000"/>
                </a:solidFill>
                <a:latin typeface="Times New Roman" panose="02020603050405020304" pitchFamily="18" charset="0"/>
              </a:rPr>
              <a:t>担任工程技术工作的人员</a:t>
            </a:r>
            <a:r>
              <a:rPr lang="zh-CN" altLang="en-US" sz="1800" b="1" dirty="0">
                <a:solidFill>
                  <a:schemeClr val="bg1"/>
                </a:solidFill>
                <a:latin typeface="Times New Roman" panose="02020603050405020304" pitchFamily="18" charset="0"/>
              </a:rPr>
              <a:t>；</a:t>
            </a:r>
            <a:endParaRPr lang="zh-CN" altLang="en-US" sz="1800" b="1" dirty="0">
              <a:solidFill>
                <a:schemeClr val="bg1"/>
              </a:solidFill>
              <a:latin typeface="Times New Roman" panose="02020603050405020304" pitchFamily="18" charset="0"/>
            </a:endParaRPr>
          </a:p>
          <a:p>
            <a:pPr algn="l"/>
            <a:endParaRPr lang="zh-CN" altLang="en-US" sz="1800" b="1" dirty="0">
              <a:solidFill>
                <a:schemeClr val="bg1"/>
              </a:solidFill>
              <a:latin typeface="Times New Roman" panose="02020603050405020304" pitchFamily="18" charset="0"/>
            </a:endParaRPr>
          </a:p>
          <a:p>
            <a:pPr algn="l"/>
            <a:r>
              <a:rPr lang="zh-CN" altLang="en-US" sz="1800" b="1" dirty="0">
                <a:solidFill>
                  <a:schemeClr val="bg1"/>
                </a:solidFill>
                <a:latin typeface="Times New Roman" panose="02020603050405020304" pitchFamily="18" charset="0"/>
              </a:rPr>
              <a:t>        </a:t>
            </a:r>
            <a:r>
              <a:rPr lang="en-US" altLang="zh-CN" sz="1800" b="1" dirty="0">
                <a:solidFill>
                  <a:srgbClr val="008080"/>
                </a:solidFill>
                <a:latin typeface="Times New Roman" panose="02020603050405020304" pitchFamily="18" charset="0"/>
              </a:rPr>
              <a:t>3.</a:t>
            </a:r>
            <a:r>
              <a:rPr lang="zh-CN" altLang="en-US" sz="1800" b="1" dirty="0">
                <a:solidFill>
                  <a:srgbClr val="008080"/>
                </a:solidFill>
                <a:latin typeface="Times New Roman" panose="02020603050405020304" pitchFamily="18" charset="0"/>
              </a:rPr>
              <a:t>未取得工程技术职务资格或无学历，但</a:t>
            </a:r>
            <a:r>
              <a:rPr lang="zh-CN" altLang="en-US" sz="1800" b="1" dirty="0">
                <a:solidFill>
                  <a:srgbClr val="FF0000"/>
                </a:solidFill>
                <a:latin typeface="Times New Roman" panose="02020603050405020304" pitchFamily="18" charset="0"/>
              </a:rPr>
              <a:t>实际担任工程技术工作的人员；</a:t>
            </a:r>
            <a:endParaRPr lang="zh-CN" altLang="en-US" sz="1800" b="1" dirty="0">
              <a:solidFill>
                <a:srgbClr val="FF0000"/>
              </a:solidFill>
              <a:latin typeface="Times New Roman" panose="02020603050405020304" pitchFamily="18" charset="0"/>
            </a:endParaRPr>
          </a:p>
          <a:p>
            <a:pPr algn="l"/>
            <a:endParaRPr lang="zh-CN" altLang="en-US" sz="1800" b="1" dirty="0">
              <a:solidFill>
                <a:schemeClr val="bg1"/>
              </a:solidFill>
              <a:latin typeface="Times New Roman" panose="02020603050405020304" pitchFamily="18" charset="0"/>
            </a:endParaRPr>
          </a:p>
          <a:p>
            <a:pPr algn="l"/>
            <a:r>
              <a:rPr lang="zh-CN" altLang="en-US" sz="1800" b="1" dirty="0">
                <a:solidFill>
                  <a:schemeClr val="bg1"/>
                </a:solidFill>
                <a:latin typeface="Times New Roman" panose="02020603050405020304" pitchFamily="18" charset="0"/>
              </a:rPr>
              <a:t>        </a:t>
            </a:r>
            <a:r>
              <a:rPr lang="en-US" altLang="zh-CN" sz="1800" b="1" dirty="0">
                <a:solidFill>
                  <a:srgbClr val="008080"/>
                </a:solidFill>
                <a:latin typeface="Times New Roman" panose="02020603050405020304" pitchFamily="18" charset="0"/>
              </a:rPr>
              <a:t>4.</a:t>
            </a:r>
            <a:r>
              <a:rPr lang="zh-CN" altLang="en-US" sz="1800" b="1" dirty="0">
                <a:solidFill>
                  <a:srgbClr val="008080"/>
                </a:solidFill>
                <a:latin typeface="Times New Roman" panose="02020603050405020304" pitchFamily="18" charset="0"/>
              </a:rPr>
              <a:t>已取得工程技术职务资格或从大学、中专理工科系毕业，在企业中</a:t>
            </a:r>
            <a:r>
              <a:rPr lang="zh-CN" altLang="en-US" sz="1800" b="1" dirty="0">
                <a:solidFill>
                  <a:srgbClr val="FF0000"/>
                </a:solidFill>
                <a:latin typeface="Times New Roman" panose="02020603050405020304" pitchFamily="18" charset="0"/>
              </a:rPr>
              <a:t>担任工程技术管理工作的人员。</a:t>
            </a:r>
            <a:r>
              <a:rPr lang="zh-CN" altLang="en-US" sz="1800" b="1" dirty="0">
                <a:solidFill>
                  <a:srgbClr val="008080"/>
                </a:solidFill>
                <a:latin typeface="Times New Roman" panose="02020603050405020304" pitchFamily="18" charset="0"/>
              </a:rPr>
              <a:t>包括：总工程师、车间主任以及在计划、生产、生产准备、检查、安全技术、设计、工艺、劳动定额、工具设备、动力、基建、环境保护等科室从事工程技术管理工作的人员。</a:t>
            </a:r>
            <a:endParaRPr lang="zh-CN" altLang="en-US" sz="1800" b="1" dirty="0">
              <a:solidFill>
                <a:srgbClr val="008080"/>
              </a:solidFill>
              <a:latin typeface="Times New Roman" panose="02020603050405020304" pitchFamily="18" charset="0"/>
            </a:endParaRPr>
          </a:p>
          <a:p>
            <a:pPr algn="l"/>
            <a:endParaRPr lang="zh-CN" altLang="en-US" sz="1800" b="1" dirty="0">
              <a:solidFill>
                <a:srgbClr val="008080"/>
              </a:solidFill>
              <a:latin typeface="Times New Roman" panose="02020603050405020304" pitchFamily="18" charset="0"/>
            </a:endParaRPr>
          </a:p>
          <a:p>
            <a:pPr algn="l"/>
            <a:r>
              <a:rPr lang="zh-CN" altLang="en-US" sz="1800" b="1" dirty="0">
                <a:solidFill>
                  <a:srgbClr val="008080"/>
                </a:solidFill>
                <a:latin typeface="Times New Roman" panose="02020603050405020304" pitchFamily="18" charset="0"/>
              </a:rPr>
              <a:t>        工程技术人员中，不包括已取得工程技术职务资格或从大学、中专理工科系毕业，但未担任工程技术和工程技术管理工作的人员。</a:t>
            </a:r>
            <a:endParaRPr lang="zh-CN" altLang="en-US" sz="1800" b="1" dirty="0">
              <a:solidFill>
                <a:srgbClr val="008080"/>
              </a:solidFill>
              <a:latin typeface="Times New Roman" panose="02020603050405020304" pitchFamily="18" charset="0"/>
            </a:endParaRPr>
          </a:p>
        </p:txBody>
      </p:sp>
      <p:sp>
        <p:nvSpPr>
          <p:cNvPr id="51204" name="Rectangle 6"/>
          <p:cNvSpPr/>
          <p:nvPr/>
        </p:nvSpPr>
        <p:spPr>
          <a:xfrm>
            <a:off x="1116013" y="188913"/>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p:nvPr/>
        </p:nvSpPr>
        <p:spPr>
          <a:xfrm>
            <a:off x="431800" y="115888"/>
            <a:ext cx="8712200" cy="701675"/>
          </a:xfrm>
          <a:prstGeom prst="rect">
            <a:avLst/>
          </a:prstGeom>
          <a:noFill/>
          <a:ln w="9525">
            <a:noFill/>
          </a:ln>
        </p:spPr>
        <p:txBody>
          <a:bodyPr>
            <a:spAutoFit/>
          </a:bodyPr>
          <a:lstStyle/>
          <a:p>
            <a:r>
              <a:rPr lang="zh-CN" altLang="en-US" sz="4000" b="1" dirty="0">
                <a:solidFill>
                  <a:srgbClr val="008080"/>
                </a:solidFill>
                <a:latin typeface="Times New Roman" panose="02020603050405020304" pitchFamily="18" charset="0"/>
              </a:rPr>
              <a:t>一、 </a:t>
            </a:r>
            <a:r>
              <a:rPr lang="zh-CN" altLang="en-US" sz="3600" b="1" dirty="0">
                <a:solidFill>
                  <a:srgbClr val="008080"/>
                </a:solidFill>
                <a:latin typeface="Times New Roman" panose="02020603050405020304" pitchFamily="18" charset="0"/>
              </a:rPr>
              <a:t>年报及定报主要报表</a:t>
            </a:r>
            <a:endParaRPr lang="zh-CN" altLang="en-US" sz="3600" b="1" dirty="0">
              <a:solidFill>
                <a:srgbClr val="008080"/>
              </a:solidFill>
              <a:latin typeface="Times New Roman" panose="02020603050405020304" pitchFamily="18" charset="0"/>
            </a:endParaRPr>
          </a:p>
        </p:txBody>
      </p:sp>
      <p:sp>
        <p:nvSpPr>
          <p:cNvPr id="6147" name="Line 3"/>
          <p:cNvSpPr/>
          <p:nvPr/>
        </p:nvSpPr>
        <p:spPr>
          <a:xfrm>
            <a:off x="755650" y="765175"/>
            <a:ext cx="7956550" cy="0"/>
          </a:xfrm>
          <a:prstGeom prst="line">
            <a:avLst/>
          </a:prstGeom>
          <a:ln w="38100" cap="flat" cmpd="sng">
            <a:solidFill>
              <a:srgbClr val="339966"/>
            </a:solidFill>
            <a:prstDash val="solid"/>
            <a:headEnd type="none" w="med" len="med"/>
            <a:tailEnd type="none" w="med" len="med"/>
          </a:ln>
        </p:spPr>
      </p:sp>
      <p:sp>
        <p:nvSpPr>
          <p:cNvPr id="6148" name="Text Box 6"/>
          <p:cNvSpPr txBox="1"/>
          <p:nvPr/>
        </p:nvSpPr>
        <p:spPr>
          <a:xfrm>
            <a:off x="755650" y="908050"/>
            <a:ext cx="4756150" cy="396875"/>
          </a:xfrm>
          <a:prstGeom prst="rect">
            <a:avLst/>
          </a:prstGeom>
          <a:noFill/>
          <a:ln w="9525">
            <a:noFill/>
          </a:ln>
        </p:spPr>
        <p:txBody>
          <a:bodyPr wrap="none">
            <a:spAutoFit/>
          </a:bodyPr>
          <a:lstStyle/>
          <a:p>
            <a:r>
              <a:rPr lang="en-US" altLang="zh-CN" dirty="0">
                <a:solidFill>
                  <a:schemeClr val="hlink"/>
                </a:solidFill>
                <a:latin typeface="Times New Roman" panose="02020603050405020304" pitchFamily="18" charset="0"/>
              </a:rPr>
              <a:t>2. </a:t>
            </a:r>
            <a:r>
              <a:rPr lang="zh-CN" altLang="en-US" dirty="0">
                <a:solidFill>
                  <a:schemeClr val="hlink"/>
                </a:solidFill>
                <a:latin typeface="Times New Roman" panose="02020603050405020304" pitchFamily="18" charset="0"/>
              </a:rPr>
              <a:t>建筑业企业一套表主要表式和报送时间</a:t>
            </a:r>
            <a:endParaRPr lang="zh-CN" altLang="en-US" dirty="0">
              <a:solidFill>
                <a:schemeClr val="hlink"/>
              </a:solidFill>
              <a:latin typeface="Times New Roman" panose="02020603050405020304" pitchFamily="18" charset="0"/>
            </a:endParaRPr>
          </a:p>
        </p:txBody>
      </p:sp>
      <p:pic>
        <p:nvPicPr>
          <p:cNvPr id="6149" name="Picture 6" descr="C:\Users\Administrator\Documents\Tencent Files\253827500\Image\C2C\W`(HG{AO$X3{5`8N@9D(HQC.png"/>
          <p:cNvPicPr>
            <a:picLocks noChangeAspect="1"/>
          </p:cNvPicPr>
          <p:nvPr/>
        </p:nvPicPr>
        <p:blipFill>
          <a:blip r:embed="rId1"/>
          <a:stretch>
            <a:fillRect/>
          </a:stretch>
        </p:blipFill>
        <p:spPr>
          <a:xfrm>
            <a:off x="1169988" y="1628775"/>
            <a:ext cx="7002462" cy="4103688"/>
          </a:xfrm>
          <a:prstGeom prst="rect">
            <a:avLst/>
          </a:prstGeom>
          <a:noFill/>
          <a:ln w="9525">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2226" name="AutoShape 3"/>
          <p:cNvCxnSpPr/>
          <p:nvPr/>
        </p:nvCxnSpPr>
        <p:spPr>
          <a:xfrm>
            <a:off x="468313" y="1196975"/>
            <a:ext cx="7956550" cy="0"/>
          </a:xfrm>
          <a:prstGeom prst="straightConnector1">
            <a:avLst/>
          </a:prstGeom>
          <a:ln w="34925" cap="flat" cmpd="sng">
            <a:solidFill>
              <a:srgbClr val="008000"/>
            </a:solidFill>
            <a:prstDash val="solid"/>
            <a:headEnd type="none" w="med" len="med"/>
            <a:tailEnd type="none" w="med" len="med"/>
          </a:ln>
        </p:spPr>
      </p:cxnSp>
      <p:sp>
        <p:nvSpPr>
          <p:cNvPr id="52227" name="Rectangle 4"/>
          <p:cNvSpPr/>
          <p:nvPr/>
        </p:nvSpPr>
        <p:spPr>
          <a:xfrm>
            <a:off x="684213" y="1557338"/>
            <a:ext cx="8027987" cy="1917700"/>
          </a:xfrm>
          <a:prstGeom prst="rect">
            <a:avLst/>
          </a:prstGeom>
          <a:noFill/>
          <a:ln w="9525">
            <a:noFill/>
          </a:ln>
        </p:spPr>
        <p:txBody>
          <a:bodyPr>
            <a:spAutoFit/>
          </a:bodyPr>
          <a:lstStyle/>
          <a:p>
            <a:pPr algn="just"/>
            <a:r>
              <a:rPr lang="en-US" altLang="zh-CN" sz="2400" b="1" dirty="0">
                <a:solidFill>
                  <a:srgbClr val="FF0000"/>
                </a:solidFill>
                <a:latin typeface="Times New Roman" panose="02020603050405020304" pitchFamily="18" charset="0"/>
              </a:rPr>
              <a:t>28 </a:t>
            </a:r>
            <a:r>
              <a:rPr lang="zh-CN" altLang="en-US" sz="2400" b="1" dirty="0">
                <a:solidFill>
                  <a:srgbClr val="FF0000"/>
                </a:solidFill>
                <a:latin typeface="Times New Roman" panose="02020603050405020304" pitchFamily="18" charset="0"/>
              </a:rPr>
              <a:t>现场施工人员期末人数</a:t>
            </a:r>
            <a:r>
              <a:rPr lang="zh-CN" altLang="en-US" sz="2400" b="1" dirty="0">
                <a:solidFill>
                  <a:schemeClr val="bg1"/>
                </a:solidFill>
                <a:latin typeface="Times New Roman" panose="02020603050405020304" pitchFamily="18" charset="0"/>
              </a:rPr>
              <a:t>  </a:t>
            </a:r>
            <a:r>
              <a:rPr lang="zh-CN" altLang="en-US" sz="2400" b="1" dirty="0">
                <a:solidFill>
                  <a:srgbClr val="008080"/>
                </a:solidFill>
                <a:latin typeface="Times New Roman" panose="02020603050405020304" pitchFamily="18" charset="0"/>
              </a:rPr>
              <a:t>指报告期末在本单位工作，在施工现场从事建筑安装和直接服务于施工的工人。</a:t>
            </a:r>
            <a:endParaRPr lang="zh-CN" altLang="en-US" sz="2400" b="1" dirty="0">
              <a:solidFill>
                <a:srgbClr val="008080"/>
              </a:solidFill>
              <a:latin typeface="Times New Roman" panose="02020603050405020304" pitchFamily="18" charset="0"/>
            </a:endParaRPr>
          </a:p>
          <a:p>
            <a:pPr algn="just"/>
            <a:r>
              <a:rPr lang="zh-CN" altLang="en-US" sz="2400" b="1" dirty="0">
                <a:solidFill>
                  <a:srgbClr val="008080"/>
                </a:solidFill>
                <a:latin typeface="Times New Roman" panose="02020603050405020304" pitchFamily="18" charset="0"/>
              </a:rPr>
              <a:t>             包括：自行招用的且与建筑活动有关的临时人员、农民工和非个体工商户的工程队等。</a:t>
            </a:r>
            <a:endParaRPr lang="zh-CN" altLang="en-US" sz="2400" b="1" dirty="0">
              <a:solidFill>
                <a:srgbClr val="008080"/>
              </a:solidFill>
              <a:latin typeface="Times New Roman" panose="02020603050405020304" pitchFamily="18" charset="0"/>
            </a:endParaRPr>
          </a:p>
          <a:p>
            <a:pPr algn="just"/>
            <a:r>
              <a:rPr lang="zh-CN" altLang="en-US" sz="2400" b="1" dirty="0">
                <a:solidFill>
                  <a:srgbClr val="008080"/>
                </a:solidFill>
                <a:latin typeface="Times New Roman" panose="02020603050405020304" pitchFamily="18" charset="0"/>
              </a:rPr>
              <a:t>            不包括：整建制使用的外单位施工人员。</a:t>
            </a:r>
            <a:endParaRPr lang="zh-CN" altLang="en-US" sz="2400" b="1" dirty="0">
              <a:solidFill>
                <a:srgbClr val="008080"/>
              </a:solidFill>
              <a:latin typeface="Times New Roman" panose="02020603050405020304" pitchFamily="18" charset="0"/>
            </a:endParaRPr>
          </a:p>
        </p:txBody>
      </p:sp>
      <p:sp>
        <p:nvSpPr>
          <p:cNvPr id="52228" name="Rectangle 6"/>
          <p:cNvSpPr/>
          <p:nvPr/>
        </p:nvSpPr>
        <p:spPr>
          <a:xfrm>
            <a:off x="827088" y="333375"/>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p:nvPr/>
        </p:nvSpPr>
        <p:spPr>
          <a:xfrm>
            <a:off x="684213" y="1557338"/>
            <a:ext cx="8172450" cy="4114800"/>
          </a:xfrm>
          <a:prstGeom prst="rect">
            <a:avLst/>
          </a:prstGeom>
          <a:noFill/>
          <a:ln w="9525">
            <a:noFill/>
          </a:ln>
        </p:spPr>
        <p:txBody>
          <a:bodyPr>
            <a:spAutoFit/>
          </a:bodyPr>
          <a:lstStyle/>
          <a:p>
            <a:pPr algn="l"/>
            <a:r>
              <a:rPr lang="en-US" altLang="zh-CN" sz="2400" b="1" dirty="0">
                <a:solidFill>
                  <a:schemeClr val="tx1"/>
                </a:solidFill>
                <a:latin typeface="Times New Roman" panose="02020603050405020304" pitchFamily="18" charset="0"/>
              </a:rPr>
              <a:t>        </a:t>
            </a:r>
            <a:r>
              <a:rPr lang="en-US" altLang="zh-CN" b="1" dirty="0">
                <a:solidFill>
                  <a:srgbClr val="008080"/>
                </a:solidFill>
                <a:latin typeface="隶书" panose="02010509060101010101" pitchFamily="49" charset="-122"/>
                <a:ea typeface="隶书" panose="02010509060101010101" pitchFamily="49" charset="-122"/>
              </a:rPr>
              <a:t>30  </a:t>
            </a:r>
            <a:r>
              <a:rPr lang="zh-CN" altLang="en-US" b="1" dirty="0">
                <a:solidFill>
                  <a:srgbClr val="008080"/>
                </a:solidFill>
                <a:latin typeface="隶书" panose="02010509060101010101" pitchFamily="49" charset="-122"/>
                <a:ea typeface="隶书" panose="02010509060101010101" pitchFamily="49" charset="-122"/>
              </a:rPr>
              <a:t>年末自有施工机械设备净值：指年末本企业（或单位）自有施工机械设备经过使用、磨损后实际存在的价值，即原值减去折旧后的净额。计算公式：</a:t>
            </a:r>
            <a:endParaRPr lang="zh-CN" altLang="en-US" b="1" dirty="0">
              <a:solidFill>
                <a:srgbClr val="008080"/>
              </a:solidFill>
              <a:latin typeface="隶书" panose="02010509060101010101" pitchFamily="49" charset="-122"/>
              <a:ea typeface="隶书" panose="02010509060101010101" pitchFamily="49" charset="-122"/>
            </a:endParaRPr>
          </a:p>
          <a:p>
            <a:pPr algn="l"/>
            <a:r>
              <a:rPr lang="zh-CN" altLang="en-US" b="1" dirty="0">
                <a:solidFill>
                  <a:srgbClr val="FF0000"/>
                </a:solidFill>
                <a:latin typeface="隶书" panose="02010509060101010101" pitchFamily="49" charset="-122"/>
                <a:ea typeface="隶书" panose="02010509060101010101" pitchFamily="49" charset="-122"/>
              </a:rPr>
              <a:t>机械设备净值＝报告期内机械设备原值－机械设备折旧额</a:t>
            </a:r>
            <a:endParaRPr lang="zh-CN" altLang="en-US" b="1" dirty="0">
              <a:solidFill>
                <a:srgbClr val="FF0000"/>
              </a:solidFill>
              <a:latin typeface="隶书" panose="02010509060101010101" pitchFamily="49" charset="-122"/>
              <a:ea typeface="隶书" panose="02010509060101010101" pitchFamily="49" charset="-122"/>
            </a:endParaRPr>
          </a:p>
          <a:p>
            <a:pPr algn="l"/>
            <a:endParaRPr lang="zh-CN" altLang="en-US" b="1" dirty="0">
              <a:solidFill>
                <a:srgbClr val="FF0000"/>
              </a:solidFill>
              <a:latin typeface="隶书" panose="02010509060101010101" pitchFamily="49" charset="-122"/>
              <a:ea typeface="隶书" panose="02010509060101010101" pitchFamily="49" charset="-122"/>
            </a:endParaRPr>
          </a:p>
          <a:p>
            <a:pPr algn="l"/>
            <a:r>
              <a:rPr lang="zh-CN" altLang="en-US" b="1" dirty="0">
                <a:solidFill>
                  <a:schemeClr val="accent1"/>
                </a:solidFill>
                <a:latin typeface="Times New Roman" panose="02020603050405020304" pitchFamily="18" charset="0"/>
              </a:rPr>
              <a:t>        </a:t>
            </a:r>
            <a:r>
              <a:rPr lang="en-US" altLang="zh-CN" b="1" dirty="0">
                <a:solidFill>
                  <a:schemeClr val="accent1"/>
                </a:solidFill>
                <a:latin typeface="Times New Roman" panose="02020603050405020304" pitchFamily="18" charset="0"/>
              </a:rPr>
              <a:t>31 </a:t>
            </a:r>
            <a:r>
              <a:rPr lang="zh-CN" altLang="en-US" b="1" dirty="0">
                <a:solidFill>
                  <a:schemeClr val="accent1"/>
                </a:solidFill>
                <a:latin typeface="Times New Roman" panose="02020603050405020304" pitchFamily="18" charset="0"/>
              </a:rPr>
              <a:t>年末自有施工机械设备总台数：</a:t>
            </a:r>
            <a:r>
              <a:rPr lang="zh-CN" altLang="en-US" b="1" dirty="0">
                <a:solidFill>
                  <a:srgbClr val="008080"/>
                </a:solidFill>
                <a:latin typeface="Times New Roman" panose="02020603050405020304" pitchFamily="18" charset="0"/>
              </a:rPr>
              <a:t>指年末本企业</a:t>
            </a:r>
            <a:r>
              <a:rPr lang="en-US" altLang="zh-CN" b="1" dirty="0">
                <a:solidFill>
                  <a:srgbClr val="008080"/>
                </a:solidFill>
                <a:latin typeface="Times New Roman" panose="02020603050405020304" pitchFamily="18" charset="0"/>
              </a:rPr>
              <a:t>(</a:t>
            </a:r>
            <a:r>
              <a:rPr lang="zh-CN" altLang="en-US" b="1" dirty="0">
                <a:solidFill>
                  <a:srgbClr val="008080"/>
                </a:solidFill>
                <a:latin typeface="Times New Roman" panose="02020603050405020304" pitchFamily="18" charset="0"/>
              </a:rPr>
              <a:t>或单位</a:t>
            </a:r>
            <a:r>
              <a:rPr lang="en-US" altLang="zh-CN" b="1" dirty="0">
                <a:solidFill>
                  <a:srgbClr val="008080"/>
                </a:solidFill>
                <a:latin typeface="Times New Roman" panose="02020603050405020304" pitchFamily="18" charset="0"/>
              </a:rPr>
              <a:t>)</a:t>
            </a:r>
            <a:r>
              <a:rPr lang="zh-CN" altLang="en-US" b="1" dirty="0">
                <a:solidFill>
                  <a:srgbClr val="008080"/>
                </a:solidFill>
                <a:latin typeface="Times New Roman" panose="02020603050405020304" pitchFamily="18" charset="0"/>
              </a:rPr>
              <a:t>自有的直接用于工程施工的各种机械设备的台数。但不包括附属辅助生产机械设备、运输机械设备、生产试验机械设备的台数。</a:t>
            </a:r>
            <a:endParaRPr lang="zh-CN" altLang="en-US" b="1" dirty="0">
              <a:solidFill>
                <a:srgbClr val="008080"/>
              </a:solidFill>
              <a:latin typeface="Times New Roman" panose="02020603050405020304" pitchFamily="18" charset="0"/>
            </a:endParaRPr>
          </a:p>
          <a:p>
            <a:pPr algn="l"/>
            <a:endParaRPr lang="zh-CN" altLang="en-US" b="1" dirty="0">
              <a:solidFill>
                <a:srgbClr val="008080"/>
              </a:solidFill>
              <a:latin typeface="Times New Roman" panose="02020603050405020304" pitchFamily="18" charset="0"/>
            </a:endParaRPr>
          </a:p>
          <a:p>
            <a:pPr algn="l"/>
            <a:r>
              <a:rPr lang="zh-CN" altLang="en-US" b="1" dirty="0">
                <a:solidFill>
                  <a:schemeClr val="accent1"/>
                </a:solidFill>
                <a:latin typeface="Times New Roman" panose="02020603050405020304" pitchFamily="18" charset="0"/>
              </a:rPr>
              <a:t>       </a:t>
            </a:r>
            <a:r>
              <a:rPr lang="en-US" altLang="zh-CN" b="1" dirty="0">
                <a:solidFill>
                  <a:schemeClr val="accent1"/>
                </a:solidFill>
                <a:latin typeface="Times New Roman" panose="02020603050405020304" pitchFamily="18" charset="0"/>
              </a:rPr>
              <a:t>32 </a:t>
            </a:r>
            <a:r>
              <a:rPr lang="zh-CN" altLang="en-US" b="1" dirty="0">
                <a:solidFill>
                  <a:schemeClr val="accent1"/>
                </a:solidFill>
                <a:latin typeface="Times New Roman" panose="02020603050405020304" pitchFamily="18" charset="0"/>
              </a:rPr>
              <a:t>年末自有施工机械设备总功率：</a:t>
            </a:r>
            <a:r>
              <a:rPr lang="zh-CN" altLang="en-US" b="1" dirty="0">
                <a:solidFill>
                  <a:srgbClr val="008080"/>
                </a:solidFill>
                <a:latin typeface="Times New Roman" panose="02020603050405020304" pitchFamily="18" charset="0"/>
              </a:rPr>
              <a:t>指年末本企业</a:t>
            </a:r>
            <a:r>
              <a:rPr lang="en-US" altLang="zh-CN" b="1" dirty="0">
                <a:solidFill>
                  <a:srgbClr val="008080"/>
                </a:solidFill>
                <a:latin typeface="Times New Roman" panose="02020603050405020304" pitchFamily="18" charset="0"/>
              </a:rPr>
              <a:t>(</a:t>
            </a:r>
            <a:r>
              <a:rPr lang="zh-CN" altLang="en-US" b="1" dirty="0">
                <a:solidFill>
                  <a:srgbClr val="008080"/>
                </a:solidFill>
                <a:latin typeface="Times New Roman" panose="02020603050405020304" pitchFamily="18" charset="0"/>
              </a:rPr>
              <a:t>或单位</a:t>
            </a:r>
            <a:r>
              <a:rPr lang="en-US" altLang="zh-CN" b="1" dirty="0">
                <a:solidFill>
                  <a:srgbClr val="008080"/>
                </a:solidFill>
                <a:latin typeface="Times New Roman" panose="02020603050405020304" pitchFamily="18" charset="0"/>
              </a:rPr>
              <a:t>)</a:t>
            </a:r>
            <a:r>
              <a:rPr lang="zh-CN" altLang="en-US" b="1" dirty="0">
                <a:solidFill>
                  <a:srgbClr val="008080"/>
                </a:solidFill>
                <a:latin typeface="Times New Roman" panose="02020603050405020304" pitchFamily="18" charset="0"/>
              </a:rPr>
              <a:t>自有的直接用于工程施工的各种机械设备年末总功率，按设定能力或查定能力计算。</a:t>
            </a:r>
            <a:endParaRPr lang="zh-CN" altLang="en-US" b="1" dirty="0">
              <a:solidFill>
                <a:srgbClr val="008080"/>
              </a:solidFill>
              <a:latin typeface="Times New Roman" panose="02020603050405020304" pitchFamily="18" charset="0"/>
            </a:endParaRPr>
          </a:p>
          <a:p>
            <a:pPr algn="l"/>
            <a:endParaRPr lang="en-US" altLang="zh-CN" b="1" dirty="0">
              <a:solidFill>
                <a:srgbClr val="008080"/>
              </a:solidFill>
              <a:latin typeface="Times New Roman" panose="02020603050405020304" pitchFamily="18" charset="0"/>
            </a:endParaRPr>
          </a:p>
        </p:txBody>
      </p:sp>
      <p:cxnSp>
        <p:nvCxnSpPr>
          <p:cNvPr id="53251" name="AutoShape 4"/>
          <p:cNvCxnSpPr/>
          <p:nvPr/>
        </p:nvCxnSpPr>
        <p:spPr>
          <a:xfrm>
            <a:off x="611188" y="1268413"/>
            <a:ext cx="7956550" cy="0"/>
          </a:xfrm>
          <a:prstGeom prst="straightConnector1">
            <a:avLst/>
          </a:prstGeom>
          <a:ln w="34925" cap="flat" cmpd="sng">
            <a:solidFill>
              <a:srgbClr val="008000"/>
            </a:solidFill>
            <a:prstDash val="solid"/>
            <a:headEnd type="none" w="med" len="med"/>
            <a:tailEnd type="none" w="med" len="med"/>
          </a:ln>
        </p:spPr>
      </p:cxnSp>
      <p:sp>
        <p:nvSpPr>
          <p:cNvPr id="53252" name="Rectangle 8"/>
          <p:cNvSpPr/>
          <p:nvPr/>
        </p:nvSpPr>
        <p:spPr>
          <a:xfrm>
            <a:off x="971550" y="404813"/>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p:nvPr/>
        </p:nvSpPr>
        <p:spPr>
          <a:xfrm>
            <a:off x="827088" y="1557338"/>
            <a:ext cx="7924800" cy="4422775"/>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2800" dirty="0">
                <a:solidFill>
                  <a:srgbClr val="FF0000"/>
                </a:solidFill>
                <a:latin typeface="隶书" panose="02010509060101010101" pitchFamily="49" charset="-122"/>
                <a:ea typeface="隶书" panose="02010509060101010101" pitchFamily="49" charset="-122"/>
              </a:rPr>
              <a:t>▲</a:t>
            </a:r>
            <a:r>
              <a:rPr lang="zh-CN" altLang="en-US" sz="2800" dirty="0">
                <a:solidFill>
                  <a:srgbClr val="FF0000"/>
                </a:solidFill>
                <a:latin typeface="隶书" panose="02010509060101010101" pitchFamily="49" charset="-122"/>
                <a:ea typeface="隶书" panose="02010509060101010101" pitchFamily="49" charset="-122"/>
              </a:rPr>
              <a:t>注意事项</a:t>
            </a:r>
            <a:endParaRPr lang="zh-CN" altLang="en-US" sz="2800" dirty="0">
              <a:solidFill>
                <a:srgbClr val="FF0000"/>
              </a:solidFill>
              <a:latin typeface="隶书" panose="02010509060101010101" pitchFamily="49" charset="-122"/>
              <a:ea typeface="隶书" panose="02010509060101010101" pitchFamily="49" charset="-122"/>
            </a:endParaRPr>
          </a:p>
          <a:p>
            <a:pPr algn="l"/>
            <a:r>
              <a:rPr lang="zh-CN" altLang="en-US" sz="2800" dirty="0">
                <a:solidFill>
                  <a:schemeClr val="bg1"/>
                </a:solidFill>
                <a:latin typeface="隶书" panose="02010509060101010101" pitchFamily="49" charset="-122"/>
                <a:ea typeface="隶书" panose="02010509060101010101" pitchFamily="49" charset="-122"/>
              </a:rPr>
              <a:t>    </a:t>
            </a:r>
            <a:r>
              <a:rPr lang="zh-CN" altLang="en-US" sz="2800" dirty="0">
                <a:solidFill>
                  <a:srgbClr val="008080"/>
                </a:solidFill>
                <a:latin typeface="隶书" panose="02010509060101010101" pitchFamily="49" charset="-122"/>
                <a:ea typeface="隶书" panose="02010509060101010101" pitchFamily="49" charset="-122"/>
              </a:rPr>
              <a:t>（</a:t>
            </a:r>
            <a:r>
              <a:rPr lang="en-US" altLang="zh-CN" sz="2800" dirty="0">
                <a:solidFill>
                  <a:srgbClr val="008080"/>
                </a:solidFill>
                <a:latin typeface="隶书" panose="02010509060101010101" pitchFamily="49" charset="-122"/>
                <a:ea typeface="隶书" panose="02010509060101010101" pitchFamily="49" charset="-122"/>
              </a:rPr>
              <a:t>1</a:t>
            </a:r>
            <a:r>
              <a:rPr lang="zh-CN" altLang="en-US" sz="2800" dirty="0">
                <a:solidFill>
                  <a:srgbClr val="008080"/>
                </a:solidFill>
                <a:latin typeface="隶书" panose="02010509060101010101" pitchFamily="49" charset="-122"/>
                <a:ea typeface="隶书" panose="02010509060101010101" pitchFamily="49" charset="-122"/>
              </a:rPr>
              <a:t>）施工机械设备总功率包括施工机械本身的动力和为该机械服务的单独动力设备，如电动机等。</a:t>
            </a:r>
            <a:endParaRPr lang="zh-CN" altLang="en-US" sz="2800" dirty="0">
              <a:solidFill>
                <a:srgbClr val="008080"/>
              </a:solidFill>
              <a:latin typeface="隶书" panose="02010509060101010101" pitchFamily="49" charset="-122"/>
              <a:ea typeface="隶书" panose="02010509060101010101" pitchFamily="49" charset="-122"/>
            </a:endParaRPr>
          </a:p>
          <a:p>
            <a:pPr algn="l"/>
            <a:r>
              <a:rPr lang="zh-CN" altLang="en-US" sz="2800" dirty="0">
                <a:solidFill>
                  <a:srgbClr val="008080"/>
                </a:solidFill>
                <a:latin typeface="隶书" panose="02010509060101010101" pitchFamily="49" charset="-122"/>
                <a:ea typeface="隶书" panose="02010509060101010101" pitchFamily="49" charset="-122"/>
              </a:rPr>
              <a:t>    （</a:t>
            </a:r>
            <a:r>
              <a:rPr lang="en-US" altLang="zh-CN" sz="2800" dirty="0">
                <a:solidFill>
                  <a:srgbClr val="008080"/>
                </a:solidFill>
                <a:latin typeface="隶书" panose="02010509060101010101" pitchFamily="49" charset="-122"/>
                <a:ea typeface="隶书" panose="02010509060101010101" pitchFamily="49" charset="-122"/>
              </a:rPr>
              <a:t>2</a:t>
            </a:r>
            <a:r>
              <a:rPr lang="zh-CN" altLang="en-US" sz="2800" dirty="0">
                <a:solidFill>
                  <a:srgbClr val="008080"/>
                </a:solidFill>
                <a:latin typeface="隶书" panose="02010509060101010101" pitchFamily="49" charset="-122"/>
                <a:ea typeface="隶书" panose="02010509060101010101" pitchFamily="49" charset="-122"/>
              </a:rPr>
              <a:t>）施工机械设备总功率不包括附属辅助生产机械设备、运输机械设备、生产试验机械设备的功率。</a:t>
            </a:r>
            <a:endParaRPr lang="zh-CN" altLang="en-US" sz="2800" dirty="0">
              <a:solidFill>
                <a:srgbClr val="008080"/>
              </a:solidFill>
              <a:latin typeface="隶书" panose="02010509060101010101" pitchFamily="49" charset="-122"/>
              <a:ea typeface="隶书" panose="02010509060101010101" pitchFamily="49" charset="-122"/>
            </a:endParaRPr>
          </a:p>
          <a:p>
            <a:pPr algn="l"/>
            <a:r>
              <a:rPr lang="zh-CN" altLang="en-US" sz="2800" dirty="0">
                <a:solidFill>
                  <a:srgbClr val="008080"/>
                </a:solidFill>
                <a:latin typeface="隶书" panose="02010509060101010101" pitchFamily="49" charset="-122"/>
                <a:ea typeface="隶书" panose="02010509060101010101" pitchFamily="49" charset="-122"/>
              </a:rPr>
              <a:t>    （</a:t>
            </a:r>
            <a:r>
              <a:rPr lang="en-US" altLang="zh-CN" sz="2800" dirty="0">
                <a:solidFill>
                  <a:srgbClr val="008080"/>
                </a:solidFill>
                <a:latin typeface="隶书" panose="02010509060101010101" pitchFamily="49" charset="-122"/>
                <a:ea typeface="隶书" panose="02010509060101010101" pitchFamily="49" charset="-122"/>
              </a:rPr>
              <a:t>3</a:t>
            </a:r>
            <a:r>
              <a:rPr lang="zh-CN" altLang="en-US" sz="2800" dirty="0">
                <a:solidFill>
                  <a:srgbClr val="008080"/>
                </a:solidFill>
                <a:latin typeface="隶书" panose="02010509060101010101" pitchFamily="49" charset="-122"/>
                <a:ea typeface="隶书" panose="02010509060101010101" pitchFamily="49" charset="-122"/>
              </a:rPr>
              <a:t>）电焊机、变压器、锅炉不计算动力。</a:t>
            </a:r>
            <a:endParaRPr lang="zh-CN" altLang="en-US" sz="2800" dirty="0">
              <a:solidFill>
                <a:srgbClr val="008080"/>
              </a:solidFill>
              <a:latin typeface="隶书" panose="02010509060101010101" pitchFamily="49" charset="-122"/>
              <a:ea typeface="隶书" panose="02010509060101010101" pitchFamily="49" charset="-122"/>
            </a:endParaRPr>
          </a:p>
          <a:p>
            <a:pPr algn="l"/>
            <a:r>
              <a:rPr lang="zh-CN" altLang="en-US" sz="2800" dirty="0">
                <a:solidFill>
                  <a:srgbClr val="008080"/>
                </a:solidFill>
                <a:latin typeface="隶书" panose="02010509060101010101" pitchFamily="49" charset="-122"/>
                <a:ea typeface="隶书" panose="02010509060101010101" pitchFamily="49" charset="-122"/>
              </a:rPr>
              <a:t>    （</a:t>
            </a:r>
            <a:r>
              <a:rPr lang="en-US" altLang="zh-CN" sz="2800" dirty="0">
                <a:solidFill>
                  <a:srgbClr val="008080"/>
                </a:solidFill>
                <a:latin typeface="隶书" panose="02010509060101010101" pitchFamily="49" charset="-122"/>
                <a:ea typeface="隶书" panose="02010509060101010101" pitchFamily="49" charset="-122"/>
              </a:rPr>
              <a:t>4</a:t>
            </a:r>
            <a:r>
              <a:rPr lang="zh-CN" altLang="en-US" sz="2800" dirty="0">
                <a:solidFill>
                  <a:srgbClr val="008080"/>
                </a:solidFill>
                <a:latin typeface="隶书" panose="02010509060101010101" pitchFamily="49" charset="-122"/>
                <a:ea typeface="隶书" panose="02010509060101010101" pitchFamily="49" charset="-122"/>
              </a:rPr>
              <a:t>）计量单位用千瓦，动力换算可按</a:t>
            </a:r>
            <a:r>
              <a:rPr lang="en-US" altLang="zh-CN" sz="2800" dirty="0">
                <a:solidFill>
                  <a:srgbClr val="008080"/>
                </a:solidFill>
                <a:latin typeface="隶书" panose="02010509060101010101" pitchFamily="49" charset="-122"/>
                <a:ea typeface="隶书" panose="02010509060101010101" pitchFamily="49" charset="-122"/>
              </a:rPr>
              <a:t>1</a:t>
            </a:r>
            <a:r>
              <a:rPr lang="zh-CN" altLang="en-US" sz="2800" dirty="0">
                <a:solidFill>
                  <a:srgbClr val="008080"/>
                </a:solidFill>
                <a:latin typeface="隶书" panose="02010509060101010101" pitchFamily="49" charset="-122"/>
                <a:ea typeface="隶书" panose="02010509060101010101" pitchFamily="49" charset="-122"/>
              </a:rPr>
              <a:t>马力＝</a:t>
            </a:r>
            <a:r>
              <a:rPr lang="en-US" altLang="zh-CN" sz="2800" dirty="0">
                <a:solidFill>
                  <a:srgbClr val="008080"/>
                </a:solidFill>
                <a:latin typeface="隶书" panose="02010509060101010101" pitchFamily="49" charset="-122"/>
                <a:ea typeface="隶书" panose="02010509060101010101" pitchFamily="49" charset="-122"/>
              </a:rPr>
              <a:t>0.735</a:t>
            </a:r>
            <a:r>
              <a:rPr lang="zh-CN" altLang="en-US" sz="2800" dirty="0">
                <a:solidFill>
                  <a:srgbClr val="008080"/>
                </a:solidFill>
                <a:latin typeface="隶书" panose="02010509060101010101" pitchFamily="49" charset="-122"/>
                <a:ea typeface="隶书" panose="02010509060101010101" pitchFamily="49" charset="-122"/>
              </a:rPr>
              <a:t>千瓦折合成千瓦数。</a:t>
            </a:r>
            <a:r>
              <a:rPr lang="zh-CN" altLang="en-US" sz="2800" dirty="0">
                <a:solidFill>
                  <a:schemeClr val="bg1"/>
                </a:solidFill>
                <a:latin typeface="隶书" panose="02010509060101010101" pitchFamily="49" charset="-122"/>
                <a:ea typeface="隶书" panose="02010509060101010101" pitchFamily="49" charset="-122"/>
              </a:rPr>
              <a:t> </a:t>
            </a:r>
            <a:endParaRPr lang="zh-CN" altLang="en-US" sz="2800" dirty="0">
              <a:solidFill>
                <a:schemeClr val="bg1"/>
              </a:solidFill>
              <a:latin typeface="隶书" panose="02010509060101010101" pitchFamily="49" charset="-122"/>
              <a:ea typeface="隶书" panose="02010509060101010101" pitchFamily="49" charset="-122"/>
            </a:endParaRPr>
          </a:p>
        </p:txBody>
      </p:sp>
      <p:cxnSp>
        <p:nvCxnSpPr>
          <p:cNvPr id="54275" name="AutoShape 4"/>
          <p:cNvCxnSpPr/>
          <p:nvPr/>
        </p:nvCxnSpPr>
        <p:spPr>
          <a:xfrm>
            <a:off x="684213" y="1196975"/>
            <a:ext cx="7956550" cy="0"/>
          </a:xfrm>
          <a:prstGeom prst="straightConnector1">
            <a:avLst/>
          </a:prstGeom>
          <a:ln w="34925" cap="flat" cmpd="sng">
            <a:solidFill>
              <a:srgbClr val="008000"/>
            </a:solidFill>
            <a:prstDash val="solid"/>
            <a:headEnd type="none" w="med" len="med"/>
            <a:tailEnd type="none" w="med" len="med"/>
          </a:ln>
        </p:spPr>
      </p:cxnSp>
      <p:sp>
        <p:nvSpPr>
          <p:cNvPr id="54276" name="Rectangle 5"/>
          <p:cNvSpPr/>
          <p:nvPr/>
        </p:nvSpPr>
        <p:spPr>
          <a:xfrm>
            <a:off x="1187450" y="333375"/>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3"/>
          <p:cNvSpPr/>
          <p:nvPr/>
        </p:nvSpPr>
        <p:spPr>
          <a:xfrm>
            <a:off x="827088" y="1341438"/>
            <a:ext cx="7924800" cy="4718050"/>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2400" b="1" dirty="0">
                <a:solidFill>
                  <a:srgbClr val="FF0000"/>
                </a:solidFill>
                <a:latin typeface="隶书" panose="02010509060101010101" pitchFamily="49" charset="-122"/>
                <a:ea typeface="隶书" panose="02010509060101010101" pitchFamily="49" charset="-122"/>
              </a:rPr>
              <a:t>▲</a:t>
            </a:r>
            <a:r>
              <a:rPr lang="zh-CN" altLang="en-US" sz="2400" b="1" dirty="0">
                <a:solidFill>
                  <a:srgbClr val="FF0000"/>
                </a:solidFill>
                <a:latin typeface="隶书" panose="02010509060101010101" pitchFamily="49" charset="-122"/>
                <a:ea typeface="隶书" panose="02010509060101010101" pitchFamily="49" charset="-122"/>
              </a:rPr>
              <a:t>计算企业自有施工机械设备的几点注意事项</a:t>
            </a:r>
            <a:endParaRPr lang="zh-CN" altLang="en-US" sz="2400" b="1" dirty="0">
              <a:solidFill>
                <a:srgbClr val="FF0000"/>
              </a:solidFill>
              <a:latin typeface="隶书" panose="02010509060101010101" pitchFamily="49" charset="-122"/>
              <a:ea typeface="隶书" panose="02010509060101010101" pitchFamily="49" charset="-122"/>
            </a:endParaRPr>
          </a:p>
          <a:p>
            <a:pPr algn="l"/>
            <a:r>
              <a:rPr lang="zh-CN" altLang="en-US" sz="3200" b="1" dirty="0">
                <a:solidFill>
                  <a:schemeClr val="bg1"/>
                </a:solidFill>
                <a:latin typeface="隶书" panose="02010509060101010101" pitchFamily="49" charset="-122"/>
                <a:ea typeface="隶书" panose="02010509060101010101" pitchFamily="49" charset="-122"/>
              </a:rPr>
              <a:t>   </a:t>
            </a:r>
            <a:r>
              <a:rPr lang="zh-CN" altLang="en-US" sz="2400" b="1" dirty="0">
                <a:solidFill>
                  <a:srgbClr val="008080"/>
                </a:solidFill>
                <a:latin typeface="隶书" panose="02010509060101010101" pitchFamily="49" charset="-122"/>
                <a:ea typeface="隶书" panose="02010509060101010101" pitchFamily="49" charset="-122"/>
              </a:rPr>
              <a:t>（</a:t>
            </a:r>
            <a:r>
              <a:rPr lang="en-US" altLang="zh-CN" sz="2400" b="1" dirty="0">
                <a:solidFill>
                  <a:srgbClr val="008080"/>
                </a:solidFill>
                <a:latin typeface="隶书" panose="02010509060101010101" pitchFamily="49" charset="-122"/>
                <a:ea typeface="隶书" panose="02010509060101010101" pitchFamily="49" charset="-122"/>
              </a:rPr>
              <a:t>1</a:t>
            </a:r>
            <a:r>
              <a:rPr lang="zh-CN" altLang="en-US" sz="2400" b="1" dirty="0">
                <a:solidFill>
                  <a:srgbClr val="008080"/>
                </a:solidFill>
                <a:latin typeface="隶书" panose="02010509060101010101" pitchFamily="49" charset="-122"/>
                <a:ea typeface="隶书" panose="02010509060101010101" pitchFamily="49" charset="-122"/>
              </a:rPr>
              <a:t>）必须是建筑业企业在册的、全部的、自有的机械设备（</a:t>
            </a:r>
            <a:r>
              <a:rPr lang="zh-CN" altLang="en-US" sz="2400" b="1" dirty="0">
                <a:solidFill>
                  <a:srgbClr val="FF0000"/>
                </a:solidFill>
                <a:latin typeface="隶书" panose="02010509060101010101" pitchFamily="49" charset="-122"/>
                <a:ea typeface="隶书" panose="02010509060101010101" pitchFamily="49" charset="-122"/>
              </a:rPr>
              <a:t>含融资性租赁的设备</a:t>
            </a:r>
            <a:r>
              <a:rPr lang="zh-CN" altLang="en-US" sz="2400" b="1" dirty="0">
                <a:solidFill>
                  <a:srgbClr val="008080"/>
                </a:solidFill>
                <a:latin typeface="隶书" panose="02010509060101010101" pitchFamily="49" charset="-122"/>
                <a:ea typeface="隶书" panose="02010509060101010101" pitchFamily="49" charset="-122"/>
              </a:rPr>
              <a:t>）；</a:t>
            </a:r>
            <a:endParaRPr lang="zh-CN" altLang="en-US" sz="2400" b="1" dirty="0">
              <a:solidFill>
                <a:srgbClr val="008080"/>
              </a:solidFill>
              <a:latin typeface="隶书" panose="02010509060101010101" pitchFamily="49" charset="-122"/>
              <a:ea typeface="隶书" panose="02010509060101010101" pitchFamily="49" charset="-122"/>
            </a:endParaRPr>
          </a:p>
          <a:p>
            <a:pPr algn="l"/>
            <a:r>
              <a:rPr lang="zh-CN" altLang="en-US" sz="2400" b="1" dirty="0">
                <a:solidFill>
                  <a:srgbClr val="008080"/>
                </a:solidFill>
                <a:latin typeface="隶书" panose="02010509060101010101" pitchFamily="49" charset="-122"/>
                <a:ea typeface="隶书" panose="02010509060101010101" pitchFamily="49" charset="-122"/>
              </a:rPr>
              <a:t>    （</a:t>
            </a:r>
            <a:r>
              <a:rPr lang="en-US" altLang="zh-CN" sz="2400" b="1" dirty="0">
                <a:solidFill>
                  <a:srgbClr val="008080"/>
                </a:solidFill>
                <a:latin typeface="隶书" panose="02010509060101010101" pitchFamily="49" charset="-122"/>
                <a:ea typeface="隶书" panose="02010509060101010101" pitchFamily="49" charset="-122"/>
              </a:rPr>
              <a:t>2</a:t>
            </a:r>
            <a:r>
              <a:rPr lang="zh-CN" altLang="en-US" sz="2400" b="1" dirty="0">
                <a:solidFill>
                  <a:srgbClr val="008080"/>
                </a:solidFill>
                <a:latin typeface="隶书" panose="02010509060101010101" pitchFamily="49" charset="-122"/>
                <a:ea typeface="隶书" panose="02010509060101010101" pitchFamily="49" charset="-122"/>
              </a:rPr>
              <a:t>）建筑业企业作为固定资产已验收入账的全部机械设备；</a:t>
            </a:r>
            <a:endParaRPr lang="zh-CN" altLang="en-US" sz="2400" b="1" dirty="0">
              <a:solidFill>
                <a:srgbClr val="008080"/>
              </a:solidFill>
              <a:latin typeface="隶书" panose="02010509060101010101" pitchFamily="49" charset="-122"/>
              <a:ea typeface="隶书" panose="02010509060101010101" pitchFamily="49" charset="-122"/>
            </a:endParaRPr>
          </a:p>
          <a:p>
            <a:pPr algn="l"/>
            <a:r>
              <a:rPr lang="zh-CN" altLang="en-US" sz="2400" b="1" dirty="0">
                <a:solidFill>
                  <a:srgbClr val="008080"/>
                </a:solidFill>
                <a:latin typeface="隶书" panose="02010509060101010101" pitchFamily="49" charset="-122"/>
                <a:ea typeface="隶书" panose="02010509060101010101" pitchFamily="49" charset="-122"/>
              </a:rPr>
              <a:t>    （</a:t>
            </a:r>
            <a:r>
              <a:rPr lang="en-US" altLang="zh-CN" sz="2400" b="1" dirty="0">
                <a:solidFill>
                  <a:srgbClr val="008080"/>
                </a:solidFill>
                <a:latin typeface="隶书" panose="02010509060101010101" pitchFamily="49" charset="-122"/>
                <a:ea typeface="隶书" panose="02010509060101010101" pitchFamily="49" charset="-122"/>
              </a:rPr>
              <a:t>3</a:t>
            </a:r>
            <a:r>
              <a:rPr lang="zh-CN" altLang="en-US" sz="2400" b="1" dirty="0">
                <a:solidFill>
                  <a:srgbClr val="008080"/>
                </a:solidFill>
                <a:latin typeface="隶书" panose="02010509060101010101" pitchFamily="49" charset="-122"/>
                <a:ea typeface="隶书" panose="02010509060101010101" pitchFamily="49" charset="-122"/>
              </a:rPr>
              <a:t>）机械设备统计的各项指标均按</a:t>
            </a:r>
            <a:r>
              <a:rPr lang="zh-CN" altLang="en-US" sz="2400" b="1" dirty="0">
                <a:solidFill>
                  <a:srgbClr val="FF0000"/>
                </a:solidFill>
                <a:latin typeface="隶书" panose="02010509060101010101" pitchFamily="49" charset="-122"/>
                <a:ea typeface="隶书" panose="02010509060101010101" pitchFamily="49" charset="-122"/>
              </a:rPr>
              <a:t>企业所有权</a:t>
            </a:r>
            <a:r>
              <a:rPr lang="zh-CN" altLang="en-US" sz="2400" b="1" dirty="0">
                <a:solidFill>
                  <a:srgbClr val="008080"/>
                </a:solidFill>
                <a:latin typeface="隶书" panose="02010509060101010101" pitchFamily="49" charset="-122"/>
                <a:ea typeface="隶书" panose="02010509060101010101" pitchFamily="49" charset="-122"/>
              </a:rPr>
              <a:t>进行统计；</a:t>
            </a:r>
            <a:endParaRPr lang="zh-CN" altLang="en-US" sz="2400" b="1" dirty="0">
              <a:solidFill>
                <a:srgbClr val="008080"/>
              </a:solidFill>
              <a:latin typeface="隶书" panose="02010509060101010101" pitchFamily="49" charset="-122"/>
              <a:ea typeface="隶书" panose="02010509060101010101" pitchFamily="49" charset="-122"/>
            </a:endParaRPr>
          </a:p>
          <a:p>
            <a:pPr algn="l"/>
            <a:r>
              <a:rPr lang="zh-CN" altLang="en-US" sz="2400" b="1" dirty="0">
                <a:solidFill>
                  <a:srgbClr val="008080"/>
                </a:solidFill>
                <a:latin typeface="隶书" panose="02010509060101010101" pitchFamily="49" charset="-122"/>
                <a:ea typeface="隶书" panose="02010509060101010101" pitchFamily="49" charset="-122"/>
              </a:rPr>
              <a:t>    （</a:t>
            </a:r>
            <a:r>
              <a:rPr lang="en-US" altLang="zh-CN" sz="2400" b="1" dirty="0">
                <a:solidFill>
                  <a:srgbClr val="008080"/>
                </a:solidFill>
                <a:latin typeface="隶书" panose="02010509060101010101" pitchFamily="49" charset="-122"/>
                <a:ea typeface="隶书" panose="02010509060101010101" pitchFamily="49" charset="-122"/>
              </a:rPr>
              <a:t>4</a:t>
            </a:r>
            <a:r>
              <a:rPr lang="zh-CN" altLang="en-US" sz="2400" b="1" dirty="0">
                <a:solidFill>
                  <a:srgbClr val="008080"/>
                </a:solidFill>
                <a:latin typeface="隶书" panose="02010509060101010101" pitchFamily="49" charset="-122"/>
                <a:ea typeface="隶书" panose="02010509060101010101" pitchFamily="49" charset="-122"/>
              </a:rPr>
              <a:t>）机械设备数量的统计范围：不论是自用、出租和借给外单位的，也不论是在用、在修、在途或在库的都应统计，并且包括封存的、不配套的，以及待报废的机械设备在内；</a:t>
            </a:r>
            <a:endParaRPr lang="zh-CN" altLang="en-US" sz="2400" b="1" dirty="0">
              <a:solidFill>
                <a:srgbClr val="008080"/>
              </a:solidFill>
              <a:latin typeface="隶书" panose="02010509060101010101" pitchFamily="49" charset="-122"/>
              <a:ea typeface="隶书" panose="02010509060101010101" pitchFamily="49" charset="-122"/>
            </a:endParaRPr>
          </a:p>
          <a:p>
            <a:pPr algn="l"/>
            <a:r>
              <a:rPr lang="zh-CN" altLang="en-US" sz="2400" b="1" dirty="0">
                <a:solidFill>
                  <a:schemeClr val="bg1"/>
                </a:solidFill>
                <a:latin typeface="隶书" panose="02010509060101010101" pitchFamily="49" charset="-122"/>
                <a:ea typeface="隶书" panose="02010509060101010101" pitchFamily="49" charset="-122"/>
              </a:rPr>
              <a:t>    </a:t>
            </a:r>
            <a:r>
              <a:rPr lang="zh-CN" altLang="en-US" sz="2400" b="1" dirty="0">
                <a:solidFill>
                  <a:srgbClr val="008080"/>
                </a:solidFill>
                <a:latin typeface="隶书" panose="02010509060101010101" pitchFamily="49" charset="-122"/>
                <a:ea typeface="隶书" panose="02010509060101010101" pitchFamily="49" charset="-122"/>
              </a:rPr>
              <a:t>（</a:t>
            </a:r>
            <a:r>
              <a:rPr lang="en-US" altLang="zh-CN" sz="2400" b="1" dirty="0">
                <a:solidFill>
                  <a:srgbClr val="008080"/>
                </a:solidFill>
                <a:latin typeface="隶书" panose="02010509060101010101" pitchFamily="49" charset="-122"/>
                <a:ea typeface="隶书" panose="02010509060101010101" pitchFamily="49" charset="-122"/>
              </a:rPr>
              <a:t>5</a:t>
            </a:r>
            <a:r>
              <a:rPr lang="zh-CN" altLang="en-US" sz="2400" b="1" dirty="0">
                <a:solidFill>
                  <a:srgbClr val="008080"/>
                </a:solidFill>
                <a:latin typeface="隶书" panose="02010509060101010101" pitchFamily="49" charset="-122"/>
                <a:ea typeface="隶书" panose="02010509060101010101" pitchFamily="49" charset="-122"/>
              </a:rPr>
              <a:t>）</a:t>
            </a:r>
            <a:r>
              <a:rPr lang="zh-CN" altLang="en-US" sz="2400" b="1" dirty="0">
                <a:solidFill>
                  <a:srgbClr val="FF0000"/>
                </a:solidFill>
                <a:latin typeface="隶书" panose="02010509060101010101" pitchFamily="49" charset="-122"/>
                <a:ea typeface="隶书" panose="02010509060101010101" pitchFamily="49" charset="-122"/>
              </a:rPr>
              <a:t>不包括从外单位租入或借来使用的机械设备。</a:t>
            </a:r>
            <a:endParaRPr lang="zh-CN" altLang="en-US" sz="2400" b="1" dirty="0">
              <a:solidFill>
                <a:srgbClr val="FF0000"/>
              </a:solidFill>
              <a:latin typeface="隶书" panose="02010509060101010101" pitchFamily="49" charset="-122"/>
              <a:ea typeface="隶书" panose="02010509060101010101" pitchFamily="49" charset="-122"/>
            </a:endParaRPr>
          </a:p>
        </p:txBody>
      </p:sp>
      <p:cxnSp>
        <p:nvCxnSpPr>
          <p:cNvPr id="55299" name="AutoShape 4"/>
          <p:cNvCxnSpPr/>
          <p:nvPr/>
        </p:nvCxnSpPr>
        <p:spPr>
          <a:xfrm>
            <a:off x="827088" y="1052513"/>
            <a:ext cx="7956550" cy="0"/>
          </a:xfrm>
          <a:prstGeom prst="straightConnector1">
            <a:avLst/>
          </a:prstGeom>
          <a:ln w="34925" cap="flat" cmpd="sng">
            <a:solidFill>
              <a:srgbClr val="008000"/>
            </a:solidFill>
            <a:prstDash val="solid"/>
            <a:headEnd type="none" w="med" len="med"/>
            <a:tailEnd type="none" w="med" len="med"/>
          </a:ln>
        </p:spPr>
      </p:cxnSp>
      <p:sp>
        <p:nvSpPr>
          <p:cNvPr id="55300" name="Rectangle 5"/>
          <p:cNvSpPr/>
          <p:nvPr/>
        </p:nvSpPr>
        <p:spPr>
          <a:xfrm>
            <a:off x="1258888" y="260350"/>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p:nvPr/>
        </p:nvSpPr>
        <p:spPr>
          <a:xfrm>
            <a:off x="971550" y="1412875"/>
            <a:ext cx="7924800" cy="4595813"/>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2400" dirty="0">
                <a:solidFill>
                  <a:schemeClr val="accent1"/>
                </a:solidFill>
                <a:latin typeface="隶书" panose="02010509060101010101" pitchFamily="49" charset="-122"/>
                <a:ea typeface="隶书" panose="02010509060101010101" pitchFamily="49" charset="-122"/>
              </a:rPr>
              <a:t>33 </a:t>
            </a:r>
            <a:r>
              <a:rPr lang="zh-CN" altLang="en-US" sz="2400" dirty="0">
                <a:solidFill>
                  <a:schemeClr val="accent1"/>
                </a:solidFill>
                <a:latin typeface="隶书" panose="02010509060101010101" pitchFamily="49" charset="-122"/>
                <a:ea typeface="隶书" panose="02010509060101010101" pitchFamily="49" charset="-122"/>
              </a:rPr>
              <a:t>企业总产值：</a:t>
            </a:r>
            <a:r>
              <a:rPr lang="zh-CN" altLang="en-US" sz="2400" dirty="0">
                <a:solidFill>
                  <a:srgbClr val="008080"/>
                </a:solidFill>
                <a:latin typeface="隶书" panose="02010509060101010101" pitchFamily="49" charset="-122"/>
                <a:ea typeface="隶书" panose="02010509060101010101" pitchFamily="49" charset="-122"/>
              </a:rPr>
              <a:t>指建筑业企业在报告期内全部经济活动的最终成果的货币表现。包括建筑业总产值和建筑业企业从事其他经济活动所创造的价值两部分内容。</a:t>
            </a:r>
            <a:endParaRPr lang="zh-CN" altLang="en-US" sz="2400" dirty="0">
              <a:solidFill>
                <a:srgbClr val="008080"/>
              </a:solidFill>
              <a:latin typeface="隶书" panose="02010509060101010101" pitchFamily="49" charset="-122"/>
              <a:ea typeface="隶书" panose="02010509060101010101" pitchFamily="49" charset="-122"/>
            </a:endParaRPr>
          </a:p>
          <a:p>
            <a:pPr algn="l"/>
            <a:r>
              <a:rPr lang="zh-CN" altLang="en-US" sz="2400" dirty="0">
                <a:solidFill>
                  <a:schemeClr val="bg1"/>
                </a:solidFill>
                <a:latin typeface="隶书" panose="02010509060101010101" pitchFamily="49" charset="-122"/>
                <a:ea typeface="隶书" panose="02010509060101010101" pitchFamily="49" charset="-122"/>
              </a:rPr>
              <a:t>    </a:t>
            </a:r>
            <a:r>
              <a:rPr lang="zh-CN" altLang="en-US" sz="2400" dirty="0">
                <a:solidFill>
                  <a:srgbClr val="FF0000"/>
                </a:solidFill>
                <a:latin typeface="隶书" panose="02010509060101010101" pitchFamily="49" charset="-122"/>
                <a:ea typeface="隶书" panose="02010509060101010101" pitchFamily="49" charset="-122"/>
              </a:rPr>
              <a:t>计算和填写方法：</a:t>
            </a:r>
            <a:r>
              <a:rPr lang="zh-CN" altLang="en-US" sz="2400" dirty="0">
                <a:solidFill>
                  <a:srgbClr val="008080"/>
                </a:solidFill>
                <a:latin typeface="隶书" panose="02010509060101010101" pitchFamily="49" charset="-122"/>
                <a:ea typeface="隶书" panose="02010509060101010101" pitchFamily="49" charset="-122"/>
              </a:rPr>
              <a:t>将</a:t>
            </a:r>
            <a:r>
              <a:rPr lang="en-US" altLang="zh-CN" sz="2400" dirty="0">
                <a:solidFill>
                  <a:srgbClr val="008080"/>
                </a:solidFill>
                <a:latin typeface="隶书" panose="02010509060101010101" pitchFamily="49" charset="-122"/>
                <a:ea typeface="隶书" panose="02010509060101010101" pitchFamily="49" charset="-122"/>
              </a:rPr>
              <a:t>08</a:t>
            </a:r>
            <a:r>
              <a:rPr lang="zh-CN" altLang="en-US" sz="2400" dirty="0">
                <a:solidFill>
                  <a:srgbClr val="008080"/>
                </a:solidFill>
                <a:latin typeface="隶书" panose="02010509060101010101" pitchFamily="49" charset="-122"/>
                <a:ea typeface="隶书" panose="02010509060101010101" pitchFamily="49" charset="-122"/>
              </a:rPr>
              <a:t>项建筑业总产值的计算结果，加上企业从事工业、交通运输、商业服务等其他经济活动创造的价值，按</a:t>
            </a:r>
            <a:r>
              <a:rPr lang="zh-CN" altLang="en-US" sz="2400" dirty="0">
                <a:solidFill>
                  <a:srgbClr val="008080"/>
                </a:solidFill>
                <a:latin typeface="Times New Roman" panose="02020603050405020304" pitchFamily="18" charset="0"/>
                <a:ea typeface="隶书" panose="02010509060101010101" pitchFamily="49" charset="-122"/>
              </a:rPr>
              <a:t>“</a:t>
            </a:r>
            <a:r>
              <a:rPr lang="zh-CN" altLang="en-US" sz="2400" dirty="0">
                <a:solidFill>
                  <a:srgbClr val="008080"/>
                </a:solidFill>
                <a:latin typeface="隶书" panose="02010509060101010101" pitchFamily="49" charset="-122"/>
                <a:ea typeface="隶书" panose="02010509060101010101" pitchFamily="49" charset="-122"/>
              </a:rPr>
              <a:t>千元</a:t>
            </a:r>
            <a:r>
              <a:rPr lang="zh-CN" altLang="en-US" sz="2400" dirty="0">
                <a:solidFill>
                  <a:srgbClr val="008080"/>
                </a:solidFill>
                <a:latin typeface="Times New Roman" panose="02020603050405020304" pitchFamily="18" charset="0"/>
                <a:ea typeface="隶书" panose="02010509060101010101" pitchFamily="49" charset="-122"/>
              </a:rPr>
              <a:t>”</a:t>
            </a:r>
            <a:r>
              <a:rPr lang="zh-CN" altLang="en-US" sz="2400" dirty="0">
                <a:solidFill>
                  <a:srgbClr val="008080"/>
                </a:solidFill>
                <a:latin typeface="隶书" panose="02010509060101010101" pitchFamily="49" charset="-122"/>
                <a:ea typeface="隶书" panose="02010509060101010101" pitchFamily="49" charset="-122"/>
              </a:rPr>
              <a:t>计量单位填写整数。</a:t>
            </a:r>
            <a:endParaRPr lang="zh-CN" altLang="en-US" sz="2400" dirty="0">
              <a:solidFill>
                <a:srgbClr val="008080"/>
              </a:solidFill>
              <a:latin typeface="隶书" panose="02010509060101010101" pitchFamily="49" charset="-122"/>
              <a:ea typeface="隶书" panose="02010509060101010101" pitchFamily="49" charset="-122"/>
            </a:endParaRPr>
          </a:p>
          <a:p>
            <a:pPr algn="l"/>
            <a:r>
              <a:rPr lang="zh-CN" altLang="en-US" sz="2400" dirty="0">
                <a:solidFill>
                  <a:schemeClr val="bg1"/>
                </a:solidFill>
                <a:latin typeface="隶书" panose="02010509060101010101" pitchFamily="49" charset="-122"/>
                <a:ea typeface="隶书" panose="02010509060101010101" pitchFamily="49" charset="-122"/>
              </a:rPr>
              <a:t>    </a:t>
            </a:r>
            <a:r>
              <a:rPr lang="zh-CN" altLang="en-US" sz="2400" dirty="0">
                <a:solidFill>
                  <a:srgbClr val="FF0000"/>
                </a:solidFill>
                <a:latin typeface="隶书" panose="02010509060101010101" pitchFamily="49" charset="-122"/>
                <a:ea typeface="隶书" panose="02010509060101010101" pitchFamily="49" charset="-122"/>
              </a:rPr>
              <a:t>▲注意事项</a:t>
            </a:r>
            <a:endParaRPr lang="zh-CN" altLang="en-US" sz="2400" dirty="0">
              <a:solidFill>
                <a:srgbClr val="008080"/>
              </a:solidFill>
              <a:latin typeface="隶书" panose="02010509060101010101" pitchFamily="49" charset="-122"/>
              <a:ea typeface="隶书" panose="02010509060101010101" pitchFamily="49" charset="-122"/>
            </a:endParaRPr>
          </a:p>
          <a:p>
            <a:pPr algn="l"/>
            <a:r>
              <a:rPr lang="zh-CN" altLang="en-US" sz="2400" dirty="0">
                <a:solidFill>
                  <a:srgbClr val="008080"/>
                </a:solidFill>
                <a:latin typeface="隶书" panose="02010509060101010101" pitchFamily="49" charset="-122"/>
                <a:ea typeface="隶书" panose="02010509060101010101" pitchFamily="49" charset="-122"/>
              </a:rPr>
              <a:t>   （</a:t>
            </a:r>
            <a:r>
              <a:rPr lang="en-US" altLang="zh-CN" sz="2400" dirty="0">
                <a:solidFill>
                  <a:srgbClr val="008080"/>
                </a:solidFill>
                <a:latin typeface="隶书" panose="02010509060101010101" pitchFamily="49" charset="-122"/>
                <a:ea typeface="隶书" panose="02010509060101010101" pitchFamily="49" charset="-122"/>
              </a:rPr>
              <a:t>1</a:t>
            </a:r>
            <a:r>
              <a:rPr lang="zh-CN" altLang="en-US" sz="2400" dirty="0">
                <a:solidFill>
                  <a:srgbClr val="008080"/>
                </a:solidFill>
                <a:latin typeface="隶书" panose="02010509060101010101" pitchFamily="49" charset="-122"/>
                <a:ea typeface="隶书" panose="02010509060101010101" pitchFamily="49" charset="-122"/>
              </a:rPr>
              <a:t>）总承包和专业承包建筑业企业都要填报本指标，劳务分包企业免填本指标；</a:t>
            </a:r>
            <a:endParaRPr lang="zh-CN" altLang="en-US" sz="2400" dirty="0">
              <a:solidFill>
                <a:srgbClr val="008080"/>
              </a:solidFill>
              <a:latin typeface="隶书" panose="02010509060101010101" pitchFamily="49" charset="-122"/>
              <a:ea typeface="隶书" panose="02010509060101010101" pitchFamily="49" charset="-122"/>
            </a:endParaRPr>
          </a:p>
          <a:p>
            <a:pPr algn="l"/>
            <a:r>
              <a:rPr lang="zh-CN" altLang="en-US" sz="2400" dirty="0">
                <a:solidFill>
                  <a:srgbClr val="008080"/>
                </a:solidFill>
                <a:latin typeface="隶书" panose="02010509060101010101" pitchFamily="49" charset="-122"/>
                <a:ea typeface="隶书" panose="02010509060101010101" pitchFamily="49" charset="-122"/>
              </a:rPr>
              <a:t>   （</a:t>
            </a:r>
            <a:r>
              <a:rPr lang="en-US" altLang="zh-CN" sz="2400" dirty="0">
                <a:solidFill>
                  <a:srgbClr val="008080"/>
                </a:solidFill>
                <a:latin typeface="隶书" panose="02010509060101010101" pitchFamily="49" charset="-122"/>
                <a:ea typeface="隶书" panose="02010509060101010101" pitchFamily="49" charset="-122"/>
              </a:rPr>
              <a:t>2</a:t>
            </a:r>
            <a:r>
              <a:rPr lang="zh-CN" altLang="en-US" sz="2400" dirty="0">
                <a:solidFill>
                  <a:srgbClr val="008080"/>
                </a:solidFill>
                <a:latin typeface="隶书" panose="02010509060101010101" pitchFamily="49" charset="-122"/>
                <a:ea typeface="隶书" panose="02010509060101010101" pitchFamily="49" charset="-122"/>
              </a:rPr>
              <a:t>）如果企业没有其他经济活动，则企业总产值  （</a:t>
            </a:r>
            <a:r>
              <a:rPr lang="en-US" altLang="zh-CN" sz="2400" dirty="0">
                <a:solidFill>
                  <a:srgbClr val="008080"/>
                </a:solidFill>
                <a:latin typeface="隶书" panose="02010509060101010101" pitchFamily="49" charset="-122"/>
                <a:ea typeface="隶书" panose="02010509060101010101" pitchFamily="49" charset="-122"/>
              </a:rPr>
              <a:t>28</a:t>
            </a:r>
            <a:r>
              <a:rPr lang="zh-CN" altLang="en-US" sz="2400" dirty="0">
                <a:solidFill>
                  <a:srgbClr val="008080"/>
                </a:solidFill>
                <a:latin typeface="隶书" panose="02010509060101010101" pitchFamily="49" charset="-122"/>
                <a:ea typeface="隶书" panose="02010509060101010101" pitchFamily="49" charset="-122"/>
              </a:rPr>
              <a:t>）</a:t>
            </a:r>
            <a:r>
              <a:rPr lang="en-US" altLang="zh-CN" sz="2400" dirty="0">
                <a:solidFill>
                  <a:srgbClr val="008080"/>
                </a:solidFill>
                <a:latin typeface="隶书" panose="02010509060101010101" pitchFamily="49" charset="-122"/>
                <a:ea typeface="隶书" panose="02010509060101010101" pitchFamily="49" charset="-122"/>
              </a:rPr>
              <a:t>=</a:t>
            </a:r>
            <a:r>
              <a:rPr lang="zh-CN" altLang="en-US" sz="2400" dirty="0">
                <a:solidFill>
                  <a:srgbClr val="008080"/>
                </a:solidFill>
                <a:latin typeface="隶书" panose="02010509060101010101" pitchFamily="49" charset="-122"/>
                <a:ea typeface="隶书" panose="02010509060101010101" pitchFamily="49" charset="-122"/>
              </a:rPr>
              <a:t>建筑业总产值（</a:t>
            </a:r>
            <a:r>
              <a:rPr lang="en-US" altLang="zh-CN" sz="2400" dirty="0">
                <a:solidFill>
                  <a:srgbClr val="008080"/>
                </a:solidFill>
                <a:latin typeface="隶书" panose="02010509060101010101" pitchFamily="49" charset="-122"/>
                <a:ea typeface="隶书" panose="02010509060101010101" pitchFamily="49" charset="-122"/>
              </a:rPr>
              <a:t>08</a:t>
            </a:r>
            <a:r>
              <a:rPr lang="zh-CN" altLang="en-US" sz="2400" dirty="0">
                <a:solidFill>
                  <a:srgbClr val="008080"/>
                </a:solidFill>
                <a:latin typeface="隶书" panose="02010509060101010101" pitchFamily="49" charset="-122"/>
                <a:ea typeface="隶书" panose="02010509060101010101" pitchFamily="49" charset="-122"/>
              </a:rPr>
              <a:t>）。 </a:t>
            </a:r>
            <a:endParaRPr lang="zh-CN" altLang="en-US" sz="2400" dirty="0">
              <a:solidFill>
                <a:srgbClr val="008080"/>
              </a:solidFill>
              <a:latin typeface="隶书" panose="02010509060101010101" pitchFamily="49" charset="-122"/>
              <a:ea typeface="隶书" panose="02010509060101010101" pitchFamily="49" charset="-122"/>
            </a:endParaRPr>
          </a:p>
          <a:p>
            <a:pPr algn="l"/>
            <a:r>
              <a:rPr lang="zh-CN" altLang="en-US" sz="2400" dirty="0">
                <a:solidFill>
                  <a:schemeClr val="bg1"/>
                </a:solidFill>
                <a:latin typeface="隶书" panose="02010509060101010101" pitchFamily="49" charset="-122"/>
                <a:ea typeface="隶书" panose="02010509060101010101" pitchFamily="49" charset="-122"/>
              </a:rPr>
              <a:t>   </a:t>
            </a:r>
            <a:r>
              <a:rPr lang="zh-CN" altLang="en-US" sz="2400" dirty="0">
                <a:solidFill>
                  <a:srgbClr val="008080"/>
                </a:solidFill>
                <a:latin typeface="隶书" panose="02010509060101010101" pitchFamily="49" charset="-122"/>
                <a:ea typeface="隶书" panose="02010509060101010101" pitchFamily="49" charset="-122"/>
              </a:rPr>
              <a:t>（</a:t>
            </a:r>
            <a:r>
              <a:rPr lang="en-US" altLang="zh-CN" sz="2400" dirty="0">
                <a:solidFill>
                  <a:srgbClr val="008080"/>
                </a:solidFill>
                <a:latin typeface="隶书" panose="02010509060101010101" pitchFamily="49" charset="-122"/>
                <a:ea typeface="隶书" panose="02010509060101010101" pitchFamily="49" charset="-122"/>
              </a:rPr>
              <a:t>3</a:t>
            </a:r>
            <a:r>
              <a:rPr lang="zh-CN" altLang="en-US" sz="2400" dirty="0">
                <a:solidFill>
                  <a:srgbClr val="008080"/>
                </a:solidFill>
                <a:latin typeface="隶书" panose="02010509060101010101" pitchFamily="49" charset="-122"/>
                <a:ea typeface="隶书" panose="02010509060101010101" pitchFamily="49" charset="-122"/>
              </a:rPr>
              <a:t>）不包含境外产值。</a:t>
            </a:r>
            <a:endParaRPr lang="zh-CN" altLang="en-US" sz="2400" dirty="0">
              <a:solidFill>
                <a:srgbClr val="008080"/>
              </a:solidFill>
              <a:latin typeface="隶书" panose="02010509060101010101" pitchFamily="49" charset="-122"/>
              <a:ea typeface="隶书" panose="02010509060101010101" pitchFamily="49" charset="-122"/>
            </a:endParaRPr>
          </a:p>
        </p:txBody>
      </p:sp>
      <p:cxnSp>
        <p:nvCxnSpPr>
          <p:cNvPr id="56323" name="AutoShape 4"/>
          <p:cNvCxnSpPr/>
          <p:nvPr/>
        </p:nvCxnSpPr>
        <p:spPr>
          <a:xfrm>
            <a:off x="684213" y="1125538"/>
            <a:ext cx="7956550" cy="0"/>
          </a:xfrm>
          <a:prstGeom prst="straightConnector1">
            <a:avLst/>
          </a:prstGeom>
          <a:ln w="34925" cap="flat" cmpd="sng">
            <a:solidFill>
              <a:srgbClr val="008000"/>
            </a:solidFill>
            <a:prstDash val="solid"/>
            <a:headEnd type="none" w="med" len="med"/>
            <a:tailEnd type="none" w="med" len="med"/>
          </a:ln>
        </p:spPr>
      </p:cxnSp>
      <p:sp>
        <p:nvSpPr>
          <p:cNvPr id="56324" name="Rectangle 5"/>
          <p:cNvSpPr/>
          <p:nvPr/>
        </p:nvSpPr>
        <p:spPr>
          <a:xfrm>
            <a:off x="1116013" y="333375"/>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p:nvPr/>
        </p:nvSpPr>
        <p:spPr>
          <a:xfrm>
            <a:off x="827088" y="1412875"/>
            <a:ext cx="7924800" cy="4483100"/>
          </a:xfrm>
          <a:prstGeom prst="rect">
            <a:avLst/>
          </a:prstGeom>
          <a:noFill/>
          <a:ln w="9525">
            <a:noFill/>
          </a:ln>
        </p:spPr>
        <p:txBody>
          <a:bodyPr>
            <a:spAutoFit/>
          </a:bodyPr>
          <a:lstStyle/>
          <a:p>
            <a:pPr algn="l"/>
            <a:r>
              <a:rPr lang="en-US" altLang="zh-CN" sz="3200" b="1" dirty="0">
                <a:solidFill>
                  <a:schemeClr val="bg1"/>
                </a:solidFill>
                <a:latin typeface="隶书" panose="02010509060101010101" pitchFamily="49" charset="-122"/>
                <a:ea typeface="隶书" panose="02010509060101010101" pitchFamily="49" charset="-122"/>
              </a:rPr>
              <a:t>    </a:t>
            </a:r>
            <a:r>
              <a:rPr lang="en-US" altLang="zh-CN" sz="2800" b="1" dirty="0">
                <a:solidFill>
                  <a:schemeClr val="accent1"/>
                </a:solidFill>
                <a:latin typeface="隶书" panose="02010509060101010101" pitchFamily="49" charset="-122"/>
                <a:ea typeface="隶书" panose="02010509060101010101" pitchFamily="49" charset="-122"/>
              </a:rPr>
              <a:t>41 </a:t>
            </a:r>
            <a:r>
              <a:rPr lang="zh-CN" altLang="en-US" sz="2800" b="1" dirty="0">
                <a:solidFill>
                  <a:schemeClr val="accent1"/>
                </a:solidFill>
                <a:latin typeface="隶书" panose="02010509060101010101" pitchFamily="49" charset="-122"/>
                <a:ea typeface="隶书" panose="02010509060101010101" pitchFamily="49" charset="-122"/>
              </a:rPr>
              <a:t>在外省完成的产值（分地区）</a:t>
            </a:r>
            <a:endParaRPr lang="zh-CN" altLang="en-US" sz="2800" b="1" dirty="0">
              <a:solidFill>
                <a:schemeClr val="accent1"/>
              </a:solidFill>
              <a:latin typeface="隶书" panose="02010509060101010101" pitchFamily="49" charset="-122"/>
              <a:ea typeface="隶书" panose="02010509060101010101" pitchFamily="49" charset="-122"/>
            </a:endParaRPr>
          </a:p>
          <a:p>
            <a:pPr algn="l"/>
            <a:r>
              <a:rPr lang="zh-CN" altLang="en-US" sz="2800" dirty="0">
                <a:solidFill>
                  <a:schemeClr val="bg1"/>
                </a:solidFill>
                <a:latin typeface="隶书" panose="02010509060101010101" pitchFamily="49" charset="-122"/>
                <a:ea typeface="隶书" panose="02010509060101010101" pitchFamily="49" charset="-122"/>
              </a:rPr>
              <a:t>    </a:t>
            </a:r>
            <a:r>
              <a:rPr lang="zh-CN" altLang="en-US" sz="2800" dirty="0">
                <a:solidFill>
                  <a:srgbClr val="FF0000"/>
                </a:solidFill>
                <a:latin typeface="隶书" panose="02010509060101010101" pitchFamily="49" charset="-122"/>
                <a:ea typeface="隶书" panose="02010509060101010101" pitchFamily="49" charset="-122"/>
              </a:rPr>
              <a:t>计算和填写方法：</a:t>
            </a:r>
            <a:r>
              <a:rPr lang="zh-CN" altLang="en-US" sz="2800" dirty="0">
                <a:solidFill>
                  <a:srgbClr val="008080"/>
                </a:solidFill>
                <a:latin typeface="隶书" panose="02010509060101010101" pitchFamily="49" charset="-122"/>
                <a:ea typeface="隶书" panose="02010509060101010101" pitchFamily="49" charset="-122"/>
              </a:rPr>
              <a:t>根据</a:t>
            </a:r>
            <a:r>
              <a:rPr lang="en-US" altLang="zh-CN" sz="2800" dirty="0">
                <a:solidFill>
                  <a:srgbClr val="008080"/>
                </a:solidFill>
                <a:latin typeface="隶书" panose="02010509060101010101" pitchFamily="49" charset="-122"/>
                <a:ea typeface="隶书" panose="02010509060101010101" pitchFamily="49" charset="-122"/>
              </a:rPr>
              <a:t>《</a:t>
            </a:r>
            <a:r>
              <a:rPr lang="zh-CN" altLang="en-US" sz="2800" dirty="0">
                <a:solidFill>
                  <a:srgbClr val="008080"/>
                </a:solidFill>
                <a:latin typeface="隶书" panose="02010509060101010101" pitchFamily="49" charset="-122"/>
                <a:ea typeface="隶书" panose="02010509060101010101" pitchFamily="49" charset="-122"/>
              </a:rPr>
              <a:t>建设项目基本情况统计台账</a:t>
            </a:r>
            <a:r>
              <a:rPr lang="en-US" altLang="zh-CN" sz="2800" dirty="0">
                <a:solidFill>
                  <a:srgbClr val="008080"/>
                </a:solidFill>
                <a:latin typeface="隶书" panose="02010509060101010101" pitchFamily="49" charset="-122"/>
                <a:ea typeface="隶书" panose="02010509060101010101" pitchFamily="49" charset="-122"/>
              </a:rPr>
              <a:t>》</a:t>
            </a:r>
            <a:r>
              <a:rPr lang="zh-CN" altLang="en-US" sz="2800" dirty="0">
                <a:solidFill>
                  <a:srgbClr val="008080"/>
                </a:solidFill>
                <a:latin typeface="隶书" panose="02010509060101010101" pitchFamily="49" charset="-122"/>
                <a:ea typeface="隶书" panose="02010509060101010101" pitchFamily="49" charset="-122"/>
              </a:rPr>
              <a:t>，将表中工程施工地点在同一省辖区域范围所有台账表中年初累计至报告期完成的产值相加后，按省、自治区和直辖市名称分别填报即可。</a:t>
            </a:r>
            <a:endParaRPr lang="zh-CN" altLang="en-US" sz="2800" dirty="0">
              <a:solidFill>
                <a:srgbClr val="008080"/>
              </a:solidFill>
              <a:latin typeface="隶书" panose="02010509060101010101" pitchFamily="49" charset="-122"/>
              <a:ea typeface="隶书" panose="02010509060101010101" pitchFamily="49" charset="-122"/>
            </a:endParaRPr>
          </a:p>
          <a:p>
            <a:pPr algn="l"/>
            <a:r>
              <a:rPr lang="zh-CN" altLang="en-US" sz="2800" dirty="0">
                <a:solidFill>
                  <a:schemeClr val="bg1"/>
                </a:solidFill>
                <a:latin typeface="隶书" panose="02010509060101010101" pitchFamily="49" charset="-122"/>
                <a:ea typeface="隶书" panose="02010509060101010101" pitchFamily="49" charset="-122"/>
              </a:rPr>
              <a:t>    </a:t>
            </a:r>
            <a:r>
              <a:rPr lang="zh-CN" altLang="en-US" sz="2800" dirty="0">
                <a:solidFill>
                  <a:srgbClr val="FF33CC"/>
                </a:solidFill>
                <a:latin typeface="隶书" panose="02010509060101010101" pitchFamily="49" charset="-122"/>
                <a:ea typeface="隶书" panose="02010509060101010101" pitchFamily="49" charset="-122"/>
              </a:rPr>
              <a:t>★审核关系</a:t>
            </a:r>
            <a:endParaRPr lang="zh-CN" altLang="en-US" sz="2800" dirty="0">
              <a:solidFill>
                <a:srgbClr val="008080"/>
              </a:solidFill>
              <a:latin typeface="隶书" panose="02010509060101010101" pitchFamily="49" charset="-122"/>
              <a:ea typeface="隶书" panose="02010509060101010101" pitchFamily="49" charset="-122"/>
            </a:endParaRPr>
          </a:p>
          <a:p>
            <a:pPr algn="l"/>
            <a:r>
              <a:rPr lang="zh-CN" altLang="en-US" sz="2800" dirty="0">
                <a:solidFill>
                  <a:srgbClr val="008080"/>
                </a:solidFill>
                <a:latin typeface="隶书" panose="02010509060101010101" pitchFamily="49" charset="-122"/>
                <a:ea typeface="隶书" panose="02010509060101010101" pitchFamily="49" charset="-122"/>
              </a:rPr>
              <a:t>    （</a:t>
            </a:r>
            <a:r>
              <a:rPr lang="en-US" altLang="zh-CN" sz="2800" dirty="0">
                <a:solidFill>
                  <a:srgbClr val="008080"/>
                </a:solidFill>
                <a:latin typeface="隶书" panose="02010509060101010101" pitchFamily="49" charset="-122"/>
                <a:ea typeface="隶书" panose="02010509060101010101" pitchFamily="49" charset="-122"/>
              </a:rPr>
              <a:t>1</a:t>
            </a:r>
            <a:r>
              <a:rPr lang="zh-CN" altLang="en-US" sz="2800" dirty="0">
                <a:solidFill>
                  <a:srgbClr val="008080"/>
                </a:solidFill>
                <a:latin typeface="隶书" panose="02010509060101010101" pitchFamily="49" charset="-122"/>
                <a:ea typeface="隶书" panose="02010509060101010101" pitchFamily="49" charset="-122"/>
              </a:rPr>
              <a:t>）建筑业总产值≥在外省完成的产值</a:t>
            </a:r>
            <a:endParaRPr lang="zh-CN" altLang="en-US" sz="2800" dirty="0">
              <a:solidFill>
                <a:srgbClr val="008080"/>
              </a:solidFill>
              <a:latin typeface="隶书" panose="02010509060101010101" pitchFamily="49" charset="-122"/>
              <a:ea typeface="隶书" panose="02010509060101010101" pitchFamily="49" charset="-122"/>
            </a:endParaRPr>
          </a:p>
          <a:p>
            <a:pPr algn="l"/>
            <a:r>
              <a:rPr lang="zh-CN" altLang="en-US" sz="2800" dirty="0">
                <a:solidFill>
                  <a:srgbClr val="008080"/>
                </a:solidFill>
                <a:latin typeface="隶书" panose="02010509060101010101" pitchFamily="49" charset="-122"/>
                <a:ea typeface="隶书" panose="02010509060101010101" pitchFamily="49" charset="-122"/>
              </a:rPr>
              <a:t>    （</a:t>
            </a:r>
            <a:r>
              <a:rPr lang="en-US" altLang="zh-CN" sz="2800" dirty="0">
                <a:solidFill>
                  <a:srgbClr val="008080"/>
                </a:solidFill>
                <a:latin typeface="隶书" panose="02010509060101010101" pitchFamily="49" charset="-122"/>
                <a:ea typeface="隶书" panose="02010509060101010101" pitchFamily="49" charset="-122"/>
              </a:rPr>
              <a:t>2</a:t>
            </a:r>
            <a:r>
              <a:rPr lang="zh-CN" altLang="en-US" sz="2800" dirty="0">
                <a:solidFill>
                  <a:srgbClr val="008080"/>
                </a:solidFill>
                <a:latin typeface="隶书" panose="02010509060101010101" pitchFamily="49" charset="-122"/>
                <a:ea typeface="隶书" panose="02010509060101010101" pitchFamily="49" charset="-122"/>
              </a:rPr>
              <a:t>）在外省完成的产值（</a:t>
            </a:r>
            <a:r>
              <a:rPr lang="en-US" altLang="zh-CN" sz="2800" dirty="0">
                <a:solidFill>
                  <a:srgbClr val="008080"/>
                </a:solidFill>
                <a:latin typeface="隶书" panose="02010509060101010101" pitchFamily="49" charset="-122"/>
                <a:ea typeface="隶书" panose="02010509060101010101" pitchFamily="49" charset="-122"/>
              </a:rPr>
              <a:t>10</a:t>
            </a:r>
            <a:r>
              <a:rPr lang="zh-CN" altLang="en-US" sz="2800" dirty="0">
                <a:solidFill>
                  <a:srgbClr val="008080"/>
                </a:solidFill>
                <a:latin typeface="隶书" panose="02010509060101010101" pitchFamily="49" charset="-122"/>
                <a:ea typeface="隶书" panose="02010509060101010101" pitchFamily="49" charset="-122"/>
              </a:rPr>
              <a:t>）</a:t>
            </a:r>
            <a:r>
              <a:rPr lang="en-US" altLang="zh-CN" sz="2800" dirty="0">
                <a:solidFill>
                  <a:srgbClr val="008080"/>
                </a:solidFill>
                <a:latin typeface="隶书" panose="02010509060101010101" pitchFamily="49" charset="-122"/>
                <a:ea typeface="隶书" panose="02010509060101010101" pitchFamily="49" charset="-122"/>
              </a:rPr>
              <a:t>=</a:t>
            </a:r>
            <a:r>
              <a:rPr lang="zh-CN" altLang="en-US" sz="2800" dirty="0">
                <a:solidFill>
                  <a:srgbClr val="008080"/>
                </a:solidFill>
                <a:latin typeface="隶书" panose="02010509060101010101" pitchFamily="49" charset="-122"/>
                <a:ea typeface="隶书" panose="02010509060101010101" pitchFamily="49" charset="-122"/>
              </a:rPr>
              <a:t>在外省完成的产值分地区之和（</a:t>
            </a:r>
            <a:r>
              <a:rPr lang="en-US" altLang="zh-CN" sz="2800" dirty="0">
                <a:solidFill>
                  <a:srgbClr val="008080"/>
                </a:solidFill>
                <a:latin typeface="隶书" panose="02010509060101010101" pitchFamily="49" charset="-122"/>
                <a:ea typeface="隶书" panose="02010509060101010101" pitchFamily="49" charset="-122"/>
              </a:rPr>
              <a:t>41</a:t>
            </a:r>
            <a:r>
              <a:rPr lang="zh-CN" altLang="en-US" sz="2800" dirty="0">
                <a:solidFill>
                  <a:srgbClr val="008080"/>
                </a:solidFill>
                <a:latin typeface="隶书" panose="02010509060101010101" pitchFamily="49" charset="-122"/>
                <a:ea typeface="隶书" panose="02010509060101010101" pitchFamily="49" charset="-122"/>
              </a:rPr>
              <a:t>）</a:t>
            </a:r>
            <a:r>
              <a:rPr lang="zh-CN" altLang="en-US" sz="3200" dirty="0">
                <a:solidFill>
                  <a:srgbClr val="008080"/>
                </a:solidFill>
                <a:latin typeface="隶书" panose="02010509060101010101" pitchFamily="49" charset="-122"/>
                <a:ea typeface="隶书" panose="02010509060101010101" pitchFamily="49" charset="-122"/>
              </a:rPr>
              <a:t> </a:t>
            </a:r>
            <a:endParaRPr lang="zh-CN" altLang="en-US" sz="3200" dirty="0">
              <a:solidFill>
                <a:srgbClr val="008080"/>
              </a:solidFill>
              <a:latin typeface="隶书" panose="02010509060101010101" pitchFamily="49" charset="-122"/>
              <a:ea typeface="隶书" panose="02010509060101010101" pitchFamily="49" charset="-122"/>
            </a:endParaRPr>
          </a:p>
        </p:txBody>
      </p:sp>
      <p:cxnSp>
        <p:nvCxnSpPr>
          <p:cNvPr id="57347" name="AutoShape 4"/>
          <p:cNvCxnSpPr/>
          <p:nvPr/>
        </p:nvCxnSpPr>
        <p:spPr>
          <a:xfrm>
            <a:off x="827088" y="1268413"/>
            <a:ext cx="7956550" cy="0"/>
          </a:xfrm>
          <a:prstGeom prst="straightConnector1">
            <a:avLst/>
          </a:prstGeom>
          <a:ln w="34925" cap="flat" cmpd="sng">
            <a:solidFill>
              <a:srgbClr val="008000"/>
            </a:solidFill>
            <a:prstDash val="solid"/>
            <a:headEnd type="none" w="med" len="med"/>
            <a:tailEnd type="none" w="med" len="med"/>
          </a:ln>
        </p:spPr>
      </p:cxnSp>
      <p:sp>
        <p:nvSpPr>
          <p:cNvPr id="57348" name="Rectangle 5"/>
          <p:cNvSpPr/>
          <p:nvPr/>
        </p:nvSpPr>
        <p:spPr>
          <a:xfrm>
            <a:off x="1258888" y="404813"/>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p:nvPr/>
        </p:nvSpPr>
        <p:spPr>
          <a:xfrm>
            <a:off x="684213" y="1628775"/>
            <a:ext cx="7924800" cy="1920875"/>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zh-CN" altLang="en-US" sz="4000" dirty="0">
                <a:solidFill>
                  <a:srgbClr val="008080"/>
                </a:solidFill>
                <a:latin typeface="隶书" panose="02010509060101010101" pitchFamily="49" charset="-122"/>
                <a:ea typeface="隶书" panose="02010509060101010101" pitchFamily="49" charset="-122"/>
              </a:rPr>
              <a:t>房屋竣工面积及价值指标分组很多，下面强调几个主要指标的计算和填写方法。</a:t>
            </a:r>
            <a:r>
              <a:rPr lang="zh-CN" altLang="en-US" sz="3200" dirty="0">
                <a:solidFill>
                  <a:schemeClr val="bg1"/>
                </a:solidFill>
                <a:latin typeface="隶书" panose="02010509060101010101" pitchFamily="49" charset="-122"/>
                <a:ea typeface="隶书" panose="02010509060101010101" pitchFamily="49" charset="-122"/>
              </a:rPr>
              <a:t> </a:t>
            </a:r>
            <a:endParaRPr lang="zh-CN" altLang="en-US" sz="3200" dirty="0">
              <a:solidFill>
                <a:schemeClr val="bg1"/>
              </a:solidFill>
              <a:latin typeface="隶书" panose="02010509060101010101" pitchFamily="49" charset="-122"/>
              <a:ea typeface="隶书" panose="02010509060101010101" pitchFamily="49" charset="-122"/>
            </a:endParaRPr>
          </a:p>
        </p:txBody>
      </p:sp>
      <p:cxnSp>
        <p:nvCxnSpPr>
          <p:cNvPr id="58371" name="AutoShape 4"/>
          <p:cNvCxnSpPr/>
          <p:nvPr/>
        </p:nvCxnSpPr>
        <p:spPr>
          <a:xfrm>
            <a:off x="468313" y="1268413"/>
            <a:ext cx="7956550" cy="0"/>
          </a:xfrm>
          <a:prstGeom prst="straightConnector1">
            <a:avLst/>
          </a:prstGeom>
          <a:ln w="34925" cap="flat" cmpd="sng">
            <a:solidFill>
              <a:srgbClr val="008000"/>
            </a:solidFill>
            <a:prstDash val="solid"/>
            <a:headEnd type="none" w="med" len="med"/>
            <a:tailEnd type="none" w="med" len="med"/>
          </a:ln>
        </p:spPr>
      </p:cxnSp>
      <p:sp>
        <p:nvSpPr>
          <p:cNvPr id="58372" name="Rectangle 5"/>
          <p:cNvSpPr/>
          <p:nvPr/>
        </p:nvSpPr>
        <p:spPr>
          <a:xfrm>
            <a:off x="1258888" y="333375"/>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p:nvPr/>
        </p:nvSpPr>
        <p:spPr>
          <a:xfrm>
            <a:off x="755650" y="1484313"/>
            <a:ext cx="8101013" cy="4478337"/>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3200" b="1" dirty="0">
                <a:solidFill>
                  <a:schemeClr val="accent1"/>
                </a:solidFill>
                <a:latin typeface="隶书" panose="02010509060101010101" pitchFamily="49" charset="-122"/>
                <a:ea typeface="隶书" panose="02010509060101010101" pitchFamily="49" charset="-122"/>
              </a:rPr>
              <a:t>011 </a:t>
            </a:r>
            <a:r>
              <a:rPr lang="zh-CN" altLang="en-US" sz="3200" b="1" dirty="0">
                <a:solidFill>
                  <a:schemeClr val="accent1"/>
                </a:solidFill>
                <a:latin typeface="隶书" panose="02010509060101010101" pitchFamily="49" charset="-122"/>
                <a:ea typeface="隶书" panose="02010509060101010101" pitchFamily="49" charset="-122"/>
              </a:rPr>
              <a:t>房屋竣工面积：</a:t>
            </a:r>
            <a:r>
              <a:rPr lang="zh-CN" altLang="en-US" sz="3200" dirty="0">
                <a:solidFill>
                  <a:srgbClr val="008080"/>
                </a:solidFill>
                <a:latin typeface="隶书" panose="02010509060101010101" pitchFamily="49" charset="-122"/>
                <a:ea typeface="隶书" panose="02010509060101010101" pitchFamily="49" charset="-122"/>
              </a:rPr>
              <a:t>指在报告期内房屋</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建筑按照设计要求已全部完工，达到了使用</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条件，经检查验收鉴定合格或达到竣工验收</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标准，可正式移交使用的房屋建筑面积总和。</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chemeClr val="bg1"/>
                </a:solidFill>
                <a:latin typeface="隶书" panose="02010509060101010101" pitchFamily="49" charset="-122"/>
                <a:ea typeface="隶书" panose="02010509060101010101" pitchFamily="49" charset="-122"/>
              </a:rPr>
              <a:t>    </a:t>
            </a:r>
            <a:r>
              <a:rPr lang="en-US" altLang="zh-CN" sz="3200" dirty="0">
                <a:solidFill>
                  <a:srgbClr val="FF0000"/>
                </a:solidFill>
                <a:latin typeface="隶书" panose="02010509060101010101" pitchFamily="49" charset="-122"/>
                <a:ea typeface="隶书" panose="02010509060101010101" pitchFamily="49" charset="-122"/>
              </a:rPr>
              <a:t>012 </a:t>
            </a:r>
            <a:r>
              <a:rPr lang="zh-CN" altLang="en-US" sz="3200" dirty="0">
                <a:solidFill>
                  <a:srgbClr val="FF0000"/>
                </a:solidFill>
                <a:latin typeface="隶书" panose="02010509060101010101" pitchFamily="49" charset="-122"/>
                <a:ea typeface="隶书" panose="02010509060101010101" pitchFamily="49" charset="-122"/>
              </a:rPr>
              <a:t>房屋竣工价值：</a:t>
            </a:r>
            <a:r>
              <a:rPr lang="zh-CN" altLang="en-US" sz="3200" dirty="0">
                <a:solidFill>
                  <a:srgbClr val="008080"/>
                </a:solidFill>
                <a:latin typeface="隶书" panose="02010509060101010101" pitchFamily="49" charset="-122"/>
                <a:ea typeface="隶书" panose="02010509060101010101" pitchFamily="49" charset="-122"/>
              </a:rPr>
              <a:t>指在报告期内按规</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定已经上报竣工的房屋本身的建造价值。</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chemeClr val="bg1"/>
                </a:solidFill>
                <a:latin typeface="隶书" panose="02010509060101010101" pitchFamily="49" charset="-122"/>
                <a:ea typeface="隶书" panose="02010509060101010101" pitchFamily="49" charset="-122"/>
              </a:rPr>
              <a:t>    </a:t>
            </a:r>
            <a:endParaRPr lang="zh-CN" altLang="en-US" sz="3200" dirty="0">
              <a:solidFill>
                <a:schemeClr val="bg1"/>
              </a:solidFill>
              <a:latin typeface="隶书" panose="02010509060101010101" pitchFamily="49" charset="-122"/>
              <a:ea typeface="隶书" panose="02010509060101010101" pitchFamily="49" charset="-122"/>
            </a:endParaRPr>
          </a:p>
          <a:p>
            <a:pPr algn="l"/>
            <a:endParaRPr lang="en-US" altLang="zh-CN" sz="3200" dirty="0">
              <a:solidFill>
                <a:schemeClr val="bg1"/>
              </a:solidFill>
              <a:latin typeface="隶书" panose="02010509060101010101" pitchFamily="49" charset="-122"/>
              <a:ea typeface="隶书" panose="02010509060101010101" pitchFamily="49" charset="-122"/>
            </a:endParaRPr>
          </a:p>
        </p:txBody>
      </p:sp>
      <p:grpSp>
        <p:nvGrpSpPr>
          <p:cNvPr id="59395" name="Group 4"/>
          <p:cNvGrpSpPr/>
          <p:nvPr/>
        </p:nvGrpSpPr>
        <p:grpSpPr>
          <a:xfrm>
            <a:off x="900113" y="333375"/>
            <a:ext cx="7956550" cy="865188"/>
            <a:chOff x="748" y="73"/>
            <a:chExt cx="5012" cy="545"/>
          </a:xfrm>
        </p:grpSpPr>
        <p:cxnSp>
          <p:nvCxnSpPr>
            <p:cNvPr id="59396" name="AutoShape 5"/>
            <p:cNvCxnSpPr/>
            <p:nvPr/>
          </p:nvCxnSpPr>
          <p:spPr>
            <a:xfrm>
              <a:off x="748" y="618"/>
              <a:ext cx="5012" cy="0"/>
            </a:xfrm>
            <a:prstGeom prst="straightConnector1">
              <a:avLst/>
            </a:prstGeom>
            <a:ln w="34925" cap="flat" cmpd="sng">
              <a:solidFill>
                <a:srgbClr val="008000"/>
              </a:solidFill>
              <a:prstDash val="solid"/>
              <a:headEnd type="none" w="med" len="med"/>
              <a:tailEnd type="none" w="med" len="med"/>
            </a:ln>
          </p:spPr>
        </p:cxnSp>
        <p:sp>
          <p:nvSpPr>
            <p:cNvPr id="59397" name="Rectangle 6"/>
            <p:cNvSpPr/>
            <p:nvPr/>
          </p:nvSpPr>
          <p:spPr>
            <a:xfrm>
              <a:off x="793" y="73"/>
              <a:ext cx="4276" cy="442"/>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3"/>
          <p:cNvSpPr/>
          <p:nvPr/>
        </p:nvSpPr>
        <p:spPr>
          <a:xfrm>
            <a:off x="395288" y="836613"/>
            <a:ext cx="8532812" cy="6223000"/>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dirty="0">
                <a:solidFill>
                  <a:srgbClr val="FF0000"/>
                </a:solidFill>
                <a:latin typeface="隶书" panose="02010509060101010101" pitchFamily="49" charset="-122"/>
                <a:ea typeface="隶书" panose="02010509060101010101" pitchFamily="49" charset="-122"/>
              </a:rPr>
              <a:t>▲</a:t>
            </a:r>
            <a:r>
              <a:rPr lang="zh-CN" altLang="en-US" dirty="0">
                <a:solidFill>
                  <a:srgbClr val="FF0000"/>
                </a:solidFill>
                <a:latin typeface="隶书" panose="02010509060101010101" pitchFamily="49" charset="-122"/>
                <a:ea typeface="隶书" panose="02010509060101010101" pitchFamily="49" charset="-122"/>
              </a:rPr>
              <a:t>计算房屋竣工面积和竣工价值主要把握房屋是否竣工。</a:t>
            </a:r>
            <a:r>
              <a:rPr lang="zh-CN" altLang="en-US" sz="3200" dirty="0">
                <a:solidFill>
                  <a:schemeClr val="bg1"/>
                </a:solidFill>
                <a:latin typeface="隶书" panose="02010509060101010101" pitchFamily="49" charset="-122"/>
                <a:ea typeface="隶书" panose="02010509060101010101" pitchFamily="49" charset="-122"/>
              </a:rPr>
              <a:t> </a:t>
            </a:r>
            <a:endParaRPr lang="zh-CN" altLang="en-US" sz="3200" dirty="0">
              <a:solidFill>
                <a:schemeClr val="bg1"/>
              </a:solidFill>
              <a:latin typeface="隶书" panose="02010509060101010101" pitchFamily="49" charset="-122"/>
              <a:ea typeface="隶书" panose="02010509060101010101" pitchFamily="49" charset="-122"/>
            </a:endParaRPr>
          </a:p>
          <a:p>
            <a:pPr algn="l"/>
            <a:r>
              <a:rPr lang="zh-CN" altLang="en-US" sz="3200" dirty="0">
                <a:solidFill>
                  <a:schemeClr val="bg1"/>
                </a:solidFill>
                <a:latin typeface="隶书" panose="02010509060101010101" pitchFamily="49" charset="-122"/>
                <a:ea typeface="隶书" panose="02010509060101010101" pitchFamily="49" charset="-122"/>
              </a:rPr>
              <a:t> </a:t>
            </a:r>
            <a:r>
              <a:rPr lang="zh-CN" altLang="en-US" sz="1800" b="1" dirty="0">
                <a:solidFill>
                  <a:srgbClr val="008080"/>
                </a:solidFill>
                <a:latin typeface="宋体" panose="02010600030101010101" pitchFamily="2" charset="-122"/>
              </a:rPr>
              <a:t>（</a:t>
            </a:r>
            <a:r>
              <a:rPr lang="en-US" altLang="zh-CN" sz="1800" b="1" dirty="0">
                <a:solidFill>
                  <a:srgbClr val="008080"/>
                </a:solidFill>
                <a:latin typeface="宋体" panose="02010600030101010101" pitchFamily="2" charset="-122"/>
              </a:rPr>
              <a:t>1</a:t>
            </a:r>
            <a:r>
              <a:rPr lang="zh-CN" altLang="en-US" sz="1800" b="1" dirty="0">
                <a:solidFill>
                  <a:srgbClr val="008080"/>
                </a:solidFill>
                <a:latin typeface="宋体" panose="02010600030101010101" pitchFamily="2" charset="-122"/>
              </a:rPr>
              <a:t>）计算房屋竣工面积必须严格执行房屋竣工标准：</a:t>
            </a:r>
            <a:endParaRPr lang="zh-CN" altLang="en-US" sz="1800" b="1" dirty="0">
              <a:solidFill>
                <a:srgbClr val="008080"/>
              </a:solidFill>
              <a:latin typeface="宋体" panose="02010600030101010101" pitchFamily="2" charset="-122"/>
            </a:endParaRPr>
          </a:p>
          <a:p>
            <a:pPr algn="l"/>
            <a:r>
              <a:rPr lang="zh-CN" altLang="en-US" sz="1800" b="1" dirty="0">
                <a:solidFill>
                  <a:srgbClr val="008080"/>
                </a:solidFill>
                <a:latin typeface="宋体" panose="02010600030101010101" pitchFamily="2" charset="-122"/>
              </a:rPr>
              <a:t>    ①完成设计和施工合同规定的各项工程内容，具备交付使用条件，达到国家规定的竣工条件。</a:t>
            </a:r>
            <a:endParaRPr lang="zh-CN" altLang="en-US" sz="1800" b="1" dirty="0">
              <a:solidFill>
                <a:srgbClr val="008080"/>
              </a:solidFill>
              <a:latin typeface="宋体" panose="02010600030101010101" pitchFamily="2" charset="-122"/>
            </a:endParaRPr>
          </a:p>
          <a:p>
            <a:pPr algn="l"/>
            <a:r>
              <a:rPr lang="zh-CN" altLang="en-US" sz="1800" b="1" dirty="0">
                <a:solidFill>
                  <a:srgbClr val="008080"/>
                </a:solidFill>
                <a:latin typeface="宋体" panose="02010600030101010101" pitchFamily="2" charset="-122"/>
              </a:rPr>
              <a:t>    ②工程质量应当符合国家现行有关法律、法规、技术标准、设计文件以及合同规定的要求，并经工程质量监督机构核定为合格工程。</a:t>
            </a:r>
            <a:endParaRPr lang="zh-CN" altLang="en-US" sz="1800" b="1" dirty="0">
              <a:solidFill>
                <a:srgbClr val="008080"/>
              </a:solidFill>
              <a:latin typeface="宋体" panose="02010600030101010101" pitchFamily="2" charset="-122"/>
            </a:endParaRPr>
          </a:p>
          <a:p>
            <a:pPr algn="l"/>
            <a:r>
              <a:rPr lang="zh-CN" altLang="en-US" sz="1800" b="1" dirty="0">
                <a:solidFill>
                  <a:srgbClr val="008080"/>
                </a:solidFill>
                <a:latin typeface="宋体" panose="02010600030101010101" pitchFamily="2" charset="-122"/>
              </a:rPr>
              <a:t>    ③工程所用的设备和主要建筑材料、构件应具有产品质量出厂检验合格证明和技术标准规定必要的进场实验报告。</a:t>
            </a:r>
            <a:endParaRPr lang="zh-CN" altLang="en-US" sz="1800" b="1" dirty="0">
              <a:solidFill>
                <a:srgbClr val="008080"/>
              </a:solidFill>
              <a:latin typeface="宋体" panose="02010600030101010101" pitchFamily="2" charset="-122"/>
            </a:endParaRPr>
          </a:p>
          <a:p>
            <a:pPr algn="l"/>
            <a:r>
              <a:rPr lang="zh-CN" altLang="en-US" sz="1800" b="1" dirty="0">
                <a:solidFill>
                  <a:srgbClr val="008080"/>
                </a:solidFill>
                <a:latin typeface="宋体" panose="02010600030101010101" pitchFamily="2" charset="-122"/>
              </a:rPr>
              <a:t>    ④具有完整的工程技术档案和竣工图纸，已经办理工程竣工交付使用的有关手续。</a:t>
            </a:r>
            <a:endParaRPr lang="zh-CN" altLang="en-US" sz="1800" b="1" dirty="0">
              <a:solidFill>
                <a:srgbClr val="008080"/>
              </a:solidFill>
              <a:latin typeface="宋体" panose="02010600030101010101" pitchFamily="2" charset="-122"/>
            </a:endParaRPr>
          </a:p>
          <a:p>
            <a:pPr algn="l"/>
            <a:r>
              <a:rPr lang="zh-CN" altLang="en-US" sz="1800" b="1" dirty="0">
                <a:solidFill>
                  <a:srgbClr val="008080"/>
                </a:solidFill>
                <a:latin typeface="宋体" panose="02010600030101010101" pitchFamily="2" charset="-122"/>
              </a:rPr>
              <a:t>    ⑤已签署工程保修证书，并提供有关使用、保养、维护的说明。</a:t>
            </a:r>
            <a:endParaRPr lang="zh-CN" altLang="en-US" sz="1800" b="1" dirty="0">
              <a:solidFill>
                <a:srgbClr val="008080"/>
              </a:solidFill>
              <a:latin typeface="宋体" panose="02010600030101010101" pitchFamily="2" charset="-122"/>
            </a:endParaRPr>
          </a:p>
          <a:p>
            <a:pPr algn="l"/>
            <a:r>
              <a:rPr lang="zh-CN" altLang="en-US" sz="1800" b="1" dirty="0">
                <a:solidFill>
                  <a:srgbClr val="008080"/>
                </a:solidFill>
                <a:latin typeface="Times New Roman" panose="02020603050405020304" pitchFamily="18" charset="0"/>
              </a:rPr>
              <a:t>     （</a:t>
            </a:r>
            <a:r>
              <a:rPr lang="en-US" altLang="zh-CN" sz="1800" b="1" dirty="0">
                <a:solidFill>
                  <a:srgbClr val="008080"/>
                </a:solidFill>
                <a:latin typeface="Times New Roman" panose="02020603050405020304" pitchFamily="18" charset="0"/>
              </a:rPr>
              <a:t>2</a:t>
            </a:r>
            <a:r>
              <a:rPr lang="zh-CN" altLang="en-US" sz="1800" b="1" dirty="0">
                <a:solidFill>
                  <a:srgbClr val="008080"/>
                </a:solidFill>
                <a:latin typeface="Times New Roman" panose="02020603050405020304" pitchFamily="18" charset="0"/>
              </a:rPr>
              <a:t>）对于民用房屋建筑，一般应在土建工程和房屋本身附属的水、暖、电、卫（包括室外管线）工程已经完成，通风、电梯等设备已经安装完毕，做到水通、灯亮，经验收鉴定合格，并正式交付使用单位后，才能计算竣工面积。</a:t>
            </a:r>
            <a:endParaRPr lang="zh-CN" altLang="en-US" sz="1800" b="1" dirty="0">
              <a:solidFill>
                <a:srgbClr val="008080"/>
              </a:solidFill>
              <a:latin typeface="Times New Roman" panose="02020603050405020304" pitchFamily="18" charset="0"/>
            </a:endParaRPr>
          </a:p>
          <a:p>
            <a:pPr algn="l"/>
            <a:r>
              <a:rPr lang="zh-CN" altLang="en-US" sz="1800" b="1" dirty="0">
                <a:solidFill>
                  <a:srgbClr val="008080"/>
                </a:solidFill>
                <a:latin typeface="Times New Roman" panose="02020603050405020304" pitchFamily="18" charset="0"/>
              </a:rPr>
              <a:t>     （</a:t>
            </a:r>
            <a:r>
              <a:rPr lang="en-US" altLang="zh-CN" sz="1800" b="1" dirty="0">
                <a:solidFill>
                  <a:srgbClr val="008080"/>
                </a:solidFill>
                <a:latin typeface="Times New Roman" panose="02020603050405020304" pitchFamily="18" charset="0"/>
              </a:rPr>
              <a:t>3</a:t>
            </a:r>
            <a:r>
              <a:rPr lang="zh-CN" altLang="en-US" sz="1800" b="1" dirty="0">
                <a:solidFill>
                  <a:srgbClr val="008080"/>
                </a:solidFill>
                <a:latin typeface="Times New Roman" panose="02020603050405020304" pitchFamily="18" charset="0"/>
              </a:rPr>
              <a:t>）对于工业及科研等生产性房屋建筑，一般应按设计要求在土建工程（包括水、暖、电、卫、通风）及属于房屋组成部分的生活间、操作间等已经完成，经验收合格后才能计算竣工面积。只差安装工艺设备、管线工程的亦可以计算竣工面积。</a:t>
            </a:r>
            <a:endParaRPr lang="zh-CN" altLang="en-US" sz="1800" b="1" dirty="0">
              <a:solidFill>
                <a:srgbClr val="008080"/>
              </a:solidFill>
              <a:latin typeface="Times New Roman" panose="02020603050405020304" pitchFamily="18" charset="0"/>
            </a:endParaRPr>
          </a:p>
          <a:p>
            <a:pPr algn="l"/>
            <a:endParaRPr lang="zh-CN" altLang="en-US" sz="1800" b="1" dirty="0">
              <a:solidFill>
                <a:srgbClr val="008080"/>
              </a:solidFill>
              <a:latin typeface="宋体" panose="02010600030101010101" pitchFamily="2" charset="-122"/>
            </a:endParaRPr>
          </a:p>
          <a:p>
            <a:pPr algn="l"/>
            <a:r>
              <a:rPr lang="zh-CN" altLang="en-US" sz="3200" dirty="0">
                <a:solidFill>
                  <a:schemeClr val="bg1"/>
                </a:solidFill>
                <a:latin typeface="隶书" panose="02010509060101010101" pitchFamily="49" charset="-122"/>
                <a:ea typeface="隶书" panose="02010509060101010101" pitchFamily="49" charset="-122"/>
              </a:rPr>
              <a:t>     </a:t>
            </a:r>
            <a:endParaRPr lang="zh-CN" altLang="en-US" sz="3200" dirty="0">
              <a:solidFill>
                <a:schemeClr val="bg1"/>
              </a:solidFill>
              <a:latin typeface="隶书" panose="02010509060101010101" pitchFamily="49" charset="-122"/>
              <a:ea typeface="隶书" panose="02010509060101010101" pitchFamily="49" charset="-122"/>
            </a:endParaRPr>
          </a:p>
        </p:txBody>
      </p:sp>
      <p:grpSp>
        <p:nvGrpSpPr>
          <p:cNvPr id="60419" name="Group 5"/>
          <p:cNvGrpSpPr/>
          <p:nvPr/>
        </p:nvGrpSpPr>
        <p:grpSpPr>
          <a:xfrm>
            <a:off x="684213" y="115888"/>
            <a:ext cx="7956550" cy="865187"/>
            <a:chOff x="748" y="73"/>
            <a:chExt cx="5012" cy="545"/>
          </a:xfrm>
        </p:grpSpPr>
        <p:cxnSp>
          <p:nvCxnSpPr>
            <p:cNvPr id="60420" name="AutoShape 6"/>
            <p:cNvCxnSpPr/>
            <p:nvPr/>
          </p:nvCxnSpPr>
          <p:spPr>
            <a:xfrm>
              <a:off x="748" y="618"/>
              <a:ext cx="5012" cy="0"/>
            </a:xfrm>
            <a:prstGeom prst="straightConnector1">
              <a:avLst/>
            </a:prstGeom>
            <a:ln w="34925" cap="flat" cmpd="sng">
              <a:solidFill>
                <a:srgbClr val="008000"/>
              </a:solidFill>
              <a:prstDash val="solid"/>
              <a:headEnd type="none" w="med" len="med"/>
              <a:tailEnd type="none" w="med" len="med"/>
            </a:ln>
          </p:spPr>
        </p:cxnSp>
        <p:sp>
          <p:nvSpPr>
            <p:cNvPr id="60421" name="Rectangle 7"/>
            <p:cNvSpPr/>
            <p:nvPr/>
          </p:nvSpPr>
          <p:spPr>
            <a:xfrm>
              <a:off x="793" y="73"/>
              <a:ext cx="4276" cy="442"/>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gr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p:nvPr/>
        </p:nvSpPr>
        <p:spPr>
          <a:xfrm>
            <a:off x="827088" y="1484313"/>
            <a:ext cx="7924800" cy="3505200"/>
          </a:xfrm>
          <a:prstGeom prst="rect">
            <a:avLst/>
          </a:prstGeom>
          <a:noFill/>
          <a:ln w="9525">
            <a:noFill/>
          </a:ln>
        </p:spPr>
        <p:txBody>
          <a:bodyPr>
            <a:spAutoFit/>
          </a:bodyPr>
          <a:lstStyle/>
          <a:p>
            <a:pPr algn="l"/>
            <a:r>
              <a:rPr lang="en-US" altLang="zh-CN" sz="3200" dirty="0">
                <a:solidFill>
                  <a:srgbClr val="FF0000"/>
                </a:solidFill>
                <a:latin typeface="隶书" panose="02010509060101010101" pitchFamily="49" charset="-122"/>
                <a:ea typeface="隶书" panose="02010509060101010101" pitchFamily="49" charset="-122"/>
              </a:rPr>
              <a:t>   </a:t>
            </a:r>
            <a:r>
              <a:rPr lang="zh-CN" altLang="en-US" sz="3200" b="1" dirty="0">
                <a:solidFill>
                  <a:srgbClr val="FF0000"/>
                </a:solidFill>
                <a:latin typeface="隶书" panose="02010509060101010101" pitchFamily="49" charset="-122"/>
                <a:ea typeface="隶书" panose="02010509060101010101" pitchFamily="49" charset="-122"/>
              </a:rPr>
              <a:t>（</a:t>
            </a:r>
            <a:r>
              <a:rPr lang="en-US" altLang="zh-CN" sz="3200" b="1" dirty="0">
                <a:solidFill>
                  <a:srgbClr val="FF0000"/>
                </a:solidFill>
                <a:latin typeface="隶书" panose="02010509060101010101" pitchFamily="49" charset="-122"/>
                <a:ea typeface="隶书" panose="02010509060101010101" pitchFamily="49" charset="-122"/>
              </a:rPr>
              <a:t>4</a:t>
            </a:r>
            <a:r>
              <a:rPr lang="zh-CN" altLang="en-US" sz="3200" b="1" dirty="0">
                <a:solidFill>
                  <a:srgbClr val="FF0000"/>
                </a:solidFill>
                <a:latin typeface="隶书" panose="02010509060101010101" pitchFamily="49" charset="-122"/>
                <a:ea typeface="隶书" panose="02010509060101010101" pitchFamily="49" charset="-122"/>
              </a:rPr>
              <a:t>）下列情况不能按竣工处理：</a:t>
            </a:r>
            <a:endParaRPr lang="zh-CN" altLang="en-US" sz="3200" b="1" dirty="0">
              <a:solidFill>
                <a:srgbClr val="008080"/>
              </a:solidFill>
              <a:latin typeface="隶书" panose="02010509060101010101" pitchFamily="49" charset="-122"/>
              <a:ea typeface="隶书" panose="02010509060101010101" pitchFamily="49" charset="-122"/>
            </a:endParaRPr>
          </a:p>
          <a:p>
            <a:pPr algn="l"/>
            <a:r>
              <a:rPr lang="zh-CN" altLang="en-US" sz="3200" b="1" dirty="0">
                <a:solidFill>
                  <a:srgbClr val="008080"/>
                </a:solidFill>
                <a:latin typeface="隶书" panose="02010509060101010101" pitchFamily="49" charset="-122"/>
                <a:ea typeface="隶书" panose="02010509060101010101" pitchFamily="49" charset="-122"/>
              </a:rPr>
              <a:t>   </a:t>
            </a:r>
            <a:r>
              <a:rPr lang="zh-CN" altLang="en-US" b="1" dirty="0">
                <a:solidFill>
                  <a:srgbClr val="008080"/>
                </a:solidFill>
                <a:latin typeface="宋体" panose="02010600030101010101" pitchFamily="2" charset="-122"/>
              </a:rPr>
              <a:t>①房屋建筑虽已竣工，但由土建施工单位承担的室外管线没有完成。</a:t>
            </a:r>
            <a:endParaRPr lang="zh-CN" altLang="en-US" b="1" dirty="0">
              <a:solidFill>
                <a:srgbClr val="008080"/>
              </a:solidFill>
              <a:latin typeface="宋体" panose="02010600030101010101" pitchFamily="2" charset="-122"/>
            </a:endParaRPr>
          </a:p>
          <a:p>
            <a:pPr algn="l"/>
            <a:r>
              <a:rPr lang="zh-CN" altLang="en-US" b="1" dirty="0">
                <a:solidFill>
                  <a:srgbClr val="008080"/>
                </a:solidFill>
                <a:latin typeface="宋体" panose="02010600030101010101" pitchFamily="2" charset="-122"/>
              </a:rPr>
              <a:t>    ② 锅炉房、变电室、冷冻机房等配套工程尚未安装机器设备，不具备使用条件的工程。</a:t>
            </a:r>
            <a:endParaRPr lang="zh-CN" altLang="en-US" b="1" dirty="0">
              <a:solidFill>
                <a:srgbClr val="008080"/>
              </a:solidFill>
              <a:latin typeface="宋体" panose="02010600030101010101" pitchFamily="2" charset="-122"/>
            </a:endParaRPr>
          </a:p>
          <a:p>
            <a:pPr algn="l"/>
            <a:r>
              <a:rPr lang="zh-CN" altLang="en-US" b="1" dirty="0">
                <a:solidFill>
                  <a:srgbClr val="008080"/>
                </a:solidFill>
                <a:latin typeface="宋体" panose="02010600030101010101" pitchFamily="2" charset="-122"/>
              </a:rPr>
              <a:t>    ③因安装机器设备和工艺管道，地面和主要装修尚未完成的工程。</a:t>
            </a:r>
            <a:endParaRPr lang="zh-CN" altLang="en-US" b="1" dirty="0">
              <a:solidFill>
                <a:srgbClr val="008080"/>
              </a:solidFill>
              <a:latin typeface="宋体" panose="02010600030101010101" pitchFamily="2" charset="-122"/>
            </a:endParaRPr>
          </a:p>
          <a:p>
            <a:pPr algn="l"/>
            <a:r>
              <a:rPr lang="zh-CN" altLang="en-US" b="1" dirty="0">
                <a:solidFill>
                  <a:srgbClr val="008080"/>
                </a:solidFill>
                <a:latin typeface="宋体" panose="02010600030101010101" pitchFamily="2" charset="-122"/>
              </a:rPr>
              <a:t>    ④房屋主要组成部分已经完成，但附属部分尚未完成，如：主厂房已经完成，生活间、控制室、操作间尚未完成；车间、锅炉房已经完成，烟囱未完成。</a:t>
            </a:r>
            <a:endParaRPr lang="zh-CN" altLang="en-US" b="1" dirty="0">
              <a:solidFill>
                <a:srgbClr val="008080"/>
              </a:solidFill>
              <a:latin typeface="宋体" panose="02010600030101010101" pitchFamily="2" charset="-122"/>
            </a:endParaRPr>
          </a:p>
        </p:txBody>
      </p:sp>
      <p:grpSp>
        <p:nvGrpSpPr>
          <p:cNvPr id="61443" name="Group 5"/>
          <p:cNvGrpSpPr/>
          <p:nvPr/>
        </p:nvGrpSpPr>
        <p:grpSpPr>
          <a:xfrm>
            <a:off x="684213" y="333375"/>
            <a:ext cx="7956550" cy="865188"/>
            <a:chOff x="748" y="73"/>
            <a:chExt cx="5012" cy="545"/>
          </a:xfrm>
        </p:grpSpPr>
        <p:cxnSp>
          <p:nvCxnSpPr>
            <p:cNvPr id="61444" name="AutoShape 6"/>
            <p:cNvCxnSpPr/>
            <p:nvPr/>
          </p:nvCxnSpPr>
          <p:spPr>
            <a:xfrm>
              <a:off x="748" y="618"/>
              <a:ext cx="5012" cy="0"/>
            </a:xfrm>
            <a:prstGeom prst="straightConnector1">
              <a:avLst/>
            </a:prstGeom>
            <a:ln w="34925" cap="flat" cmpd="sng">
              <a:solidFill>
                <a:srgbClr val="008000"/>
              </a:solidFill>
              <a:prstDash val="solid"/>
              <a:headEnd type="none" w="med" len="med"/>
              <a:tailEnd type="none" w="med" len="med"/>
            </a:ln>
          </p:spPr>
        </p:cxnSp>
        <p:sp>
          <p:nvSpPr>
            <p:cNvPr id="61445" name="Rectangle 7"/>
            <p:cNvSpPr/>
            <p:nvPr/>
          </p:nvSpPr>
          <p:spPr>
            <a:xfrm>
              <a:off x="793" y="73"/>
              <a:ext cx="4276" cy="442"/>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70" name="AutoShape 2"/>
          <p:cNvCxnSpPr/>
          <p:nvPr/>
        </p:nvCxnSpPr>
        <p:spPr>
          <a:xfrm>
            <a:off x="1187450" y="1052513"/>
            <a:ext cx="7559675" cy="0"/>
          </a:xfrm>
          <a:prstGeom prst="straightConnector1">
            <a:avLst/>
          </a:prstGeom>
          <a:ln w="34925" cap="flat" cmpd="sng">
            <a:solidFill>
              <a:srgbClr val="008000"/>
            </a:solidFill>
            <a:prstDash val="solid"/>
            <a:headEnd type="none" w="med" len="med"/>
            <a:tailEnd type="none" w="med" len="med"/>
          </a:ln>
        </p:spPr>
      </p:cxnSp>
      <p:sp>
        <p:nvSpPr>
          <p:cNvPr id="7171" name="Rectangle 14"/>
          <p:cNvSpPr/>
          <p:nvPr/>
        </p:nvSpPr>
        <p:spPr>
          <a:xfrm>
            <a:off x="1331913" y="115888"/>
            <a:ext cx="7272337" cy="701675"/>
          </a:xfrm>
          <a:prstGeom prst="rect">
            <a:avLst/>
          </a:prstGeom>
          <a:noFill/>
          <a:ln w="9525">
            <a:noFill/>
          </a:ln>
        </p:spPr>
        <p:txBody>
          <a:bodyPr>
            <a:spAutoFit/>
          </a:bodyPr>
          <a:lstStyle/>
          <a:p>
            <a:pPr algn="l"/>
            <a:r>
              <a:rPr lang="zh-CN" altLang="en-US" sz="4000" b="1" dirty="0">
                <a:solidFill>
                  <a:srgbClr val="FF0000"/>
                </a:solidFill>
                <a:latin typeface="Times New Roman" panose="02020603050405020304" pitchFamily="18" charset="0"/>
              </a:rPr>
              <a:t>二、主要指标填报及审核要点</a:t>
            </a:r>
            <a:endParaRPr lang="zh-CN" altLang="en-US" sz="4000" b="1" dirty="0">
              <a:solidFill>
                <a:srgbClr val="FF0000"/>
              </a:solidFill>
              <a:latin typeface="Times New Roman" panose="02020603050405020304" pitchFamily="18" charset="0"/>
            </a:endParaRPr>
          </a:p>
        </p:txBody>
      </p:sp>
      <p:pic>
        <p:nvPicPr>
          <p:cNvPr id="7172" name="Picture 6" descr="C:\Users\Administrator\Documents\Tencent Files\253827500\Image\C2C\E5{C%]{WE6TLDKVN}$VL`%O.png"/>
          <p:cNvPicPr>
            <a:picLocks noChangeAspect="1"/>
          </p:cNvPicPr>
          <p:nvPr/>
        </p:nvPicPr>
        <p:blipFill>
          <a:blip r:embed="rId1"/>
          <a:stretch>
            <a:fillRect/>
          </a:stretch>
        </p:blipFill>
        <p:spPr>
          <a:xfrm>
            <a:off x="1187450" y="1196975"/>
            <a:ext cx="7056438" cy="5545138"/>
          </a:xfrm>
          <a:prstGeom prst="rect">
            <a:avLst/>
          </a:prstGeom>
          <a:noFill/>
          <a:ln w="9525">
            <a:noFill/>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p:cNvSpPr/>
          <p:nvPr/>
        </p:nvSpPr>
        <p:spPr>
          <a:xfrm>
            <a:off x="971550" y="1052513"/>
            <a:ext cx="7924800" cy="5456237"/>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zh-CN" altLang="en-US" b="1" dirty="0">
                <a:solidFill>
                  <a:srgbClr val="008080"/>
                </a:solidFill>
                <a:latin typeface="宋体" panose="02010600030101010101" pitchFamily="2" charset="-122"/>
              </a:rPr>
              <a:t>（</a:t>
            </a:r>
            <a:r>
              <a:rPr lang="en-US" altLang="zh-CN" b="1" dirty="0">
                <a:solidFill>
                  <a:srgbClr val="008080"/>
                </a:solidFill>
                <a:latin typeface="宋体" panose="02010600030101010101" pitchFamily="2" charset="-122"/>
              </a:rPr>
              <a:t>5</a:t>
            </a:r>
            <a:r>
              <a:rPr lang="zh-CN" altLang="en-US" b="1" dirty="0">
                <a:solidFill>
                  <a:srgbClr val="008080"/>
                </a:solidFill>
                <a:latin typeface="宋体" panose="02010600030101010101" pitchFamily="2" charset="-122"/>
              </a:rPr>
              <a:t>）下列情况经施工单位、业主、监理单位共同确认后可按竣工处理，但必须有业主提供的书面证明。</a:t>
            </a:r>
            <a:endParaRPr lang="zh-CN" altLang="en-US" b="1" dirty="0">
              <a:solidFill>
                <a:srgbClr val="008080"/>
              </a:solidFill>
              <a:latin typeface="宋体" panose="02010600030101010101" pitchFamily="2" charset="-122"/>
            </a:endParaRPr>
          </a:p>
          <a:p>
            <a:pPr algn="l"/>
            <a:r>
              <a:rPr lang="zh-CN" altLang="en-US" b="1" dirty="0">
                <a:solidFill>
                  <a:srgbClr val="008080"/>
                </a:solidFill>
                <a:latin typeface="宋体" panose="02010600030101010101" pitchFamily="2" charset="-122"/>
              </a:rPr>
              <a:t>    ①房屋已经建成，但市政工程较长时间不能配套，如：由市政施工单位承担的干管干线未完成，因而不能供热，上下水不通，可以报竣工。</a:t>
            </a:r>
            <a:endParaRPr lang="zh-CN" altLang="en-US" b="1" dirty="0">
              <a:solidFill>
                <a:srgbClr val="008080"/>
              </a:solidFill>
              <a:latin typeface="宋体" panose="02010600030101010101" pitchFamily="2" charset="-122"/>
            </a:endParaRPr>
          </a:p>
          <a:p>
            <a:pPr algn="l"/>
            <a:r>
              <a:rPr lang="zh-CN" altLang="en-US" b="1" dirty="0">
                <a:solidFill>
                  <a:srgbClr val="008080"/>
                </a:solidFill>
                <a:latin typeface="宋体" panose="02010600030101010101" pitchFamily="2" charset="-122"/>
              </a:rPr>
              <a:t>    ②房屋建筑的某些分部分项工程，业主要求自理，施工企业在完成了其他分部分项工程后，可以报竣工。</a:t>
            </a:r>
            <a:endParaRPr lang="zh-CN" altLang="en-US" b="1" dirty="0">
              <a:solidFill>
                <a:srgbClr val="008080"/>
              </a:solidFill>
              <a:latin typeface="宋体" panose="02010600030101010101" pitchFamily="2" charset="-122"/>
            </a:endParaRPr>
          </a:p>
          <a:p>
            <a:pPr algn="l"/>
            <a:r>
              <a:rPr lang="zh-CN" altLang="en-US" b="1" dirty="0">
                <a:solidFill>
                  <a:srgbClr val="008080"/>
                </a:solidFill>
                <a:latin typeface="Times New Roman" panose="02020603050405020304" pitchFamily="18" charset="0"/>
              </a:rPr>
              <a:t>       ③房屋建筑工程已完成，业主已接收并使用，初验合格，但正式验评资料因种种原因迟迟没有批复，经与业主协商，可以报竣工。</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④有些大型单位工程，如大型厂房、高级宾馆、各种管道、公路、铁路等，能够分跨、分层、分段施工的，并按合同规定能够分开交付使用的，可以分开报竣工和计算竣工面积。</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⑤由于某些原因导致承包方不能按合同规定的内容完成，但发包方同意交验，且为合格的工程，可以报竣工。</a:t>
            </a:r>
            <a:endParaRPr lang="zh-CN" altLang="en-US" b="1" dirty="0">
              <a:solidFill>
                <a:srgbClr val="008080"/>
              </a:solidFill>
              <a:latin typeface="Times New Roman" panose="02020603050405020304" pitchFamily="18" charset="0"/>
            </a:endParaRPr>
          </a:p>
          <a:p>
            <a:pPr algn="l"/>
            <a:r>
              <a:rPr lang="zh-CN" altLang="en-US" b="1" dirty="0">
                <a:solidFill>
                  <a:schemeClr val="bg1"/>
                </a:solidFill>
                <a:latin typeface="Times New Roman" panose="02020603050405020304" pitchFamily="18" charset="0"/>
              </a:rPr>
              <a:t>      </a:t>
            </a:r>
            <a:r>
              <a:rPr lang="zh-CN" altLang="en-US" b="1" dirty="0">
                <a:solidFill>
                  <a:srgbClr val="FF33CC"/>
                </a:solidFill>
                <a:latin typeface="Times New Roman" panose="02020603050405020304" pitchFamily="18" charset="0"/>
              </a:rPr>
              <a:t>（</a:t>
            </a:r>
            <a:r>
              <a:rPr lang="en-US" altLang="zh-CN" b="1" dirty="0">
                <a:solidFill>
                  <a:srgbClr val="FF33CC"/>
                </a:solidFill>
                <a:latin typeface="Times New Roman" panose="02020603050405020304" pitchFamily="18" charset="0"/>
              </a:rPr>
              <a:t>6</a:t>
            </a:r>
            <a:r>
              <a:rPr lang="zh-CN" altLang="en-US" b="1" dirty="0">
                <a:solidFill>
                  <a:srgbClr val="FF33CC"/>
                </a:solidFill>
                <a:latin typeface="Times New Roman" panose="02020603050405020304" pitchFamily="18" charset="0"/>
              </a:rPr>
              <a:t>）一栋房屋如业主按分部工程发包，为避免重复计算，应由承担主体结构施工的企业统计竣工面积和竣工价值。 </a:t>
            </a:r>
            <a:endParaRPr lang="zh-CN" altLang="en-US" b="1" dirty="0">
              <a:solidFill>
                <a:srgbClr val="FF33CC"/>
              </a:solidFill>
              <a:latin typeface="Times New Roman" panose="02020603050405020304" pitchFamily="18" charset="0"/>
            </a:endParaRPr>
          </a:p>
          <a:p>
            <a:pPr algn="l"/>
            <a:endParaRPr lang="en-US" altLang="zh-CN" b="1" dirty="0">
              <a:solidFill>
                <a:srgbClr val="FF33CC"/>
              </a:solidFill>
              <a:latin typeface="宋体" panose="02010600030101010101" pitchFamily="2" charset="-122"/>
            </a:endParaRPr>
          </a:p>
        </p:txBody>
      </p:sp>
      <p:grpSp>
        <p:nvGrpSpPr>
          <p:cNvPr id="62467" name="Group 4"/>
          <p:cNvGrpSpPr/>
          <p:nvPr/>
        </p:nvGrpSpPr>
        <p:grpSpPr>
          <a:xfrm>
            <a:off x="827088" y="260350"/>
            <a:ext cx="7956550" cy="865188"/>
            <a:chOff x="748" y="73"/>
            <a:chExt cx="5012" cy="545"/>
          </a:xfrm>
        </p:grpSpPr>
        <p:cxnSp>
          <p:nvCxnSpPr>
            <p:cNvPr id="62468" name="AutoShape 5"/>
            <p:cNvCxnSpPr/>
            <p:nvPr/>
          </p:nvCxnSpPr>
          <p:spPr>
            <a:xfrm>
              <a:off x="748" y="618"/>
              <a:ext cx="5012" cy="0"/>
            </a:xfrm>
            <a:prstGeom prst="straightConnector1">
              <a:avLst/>
            </a:prstGeom>
            <a:ln w="34925" cap="flat" cmpd="sng">
              <a:solidFill>
                <a:srgbClr val="008000"/>
              </a:solidFill>
              <a:prstDash val="solid"/>
              <a:headEnd type="none" w="med" len="med"/>
              <a:tailEnd type="none" w="med" len="med"/>
            </a:ln>
          </p:spPr>
        </p:cxnSp>
        <p:sp>
          <p:nvSpPr>
            <p:cNvPr id="62469" name="Rectangle 6"/>
            <p:cNvSpPr/>
            <p:nvPr/>
          </p:nvSpPr>
          <p:spPr>
            <a:xfrm>
              <a:off x="793" y="73"/>
              <a:ext cx="4276" cy="442"/>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p:nvPr/>
        </p:nvSpPr>
        <p:spPr>
          <a:xfrm>
            <a:off x="755650" y="1268413"/>
            <a:ext cx="7924800" cy="5087937"/>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3200" b="1" dirty="0">
                <a:solidFill>
                  <a:schemeClr val="accent1"/>
                </a:solidFill>
                <a:latin typeface="隶书" panose="02010509060101010101" pitchFamily="49" charset="-122"/>
                <a:ea typeface="隶书" panose="02010509060101010101" pitchFamily="49" charset="-122"/>
              </a:rPr>
              <a:t>101 </a:t>
            </a:r>
            <a:r>
              <a:rPr lang="zh-CN" altLang="en-US" sz="3200" b="1" dirty="0">
                <a:solidFill>
                  <a:schemeClr val="accent1"/>
                </a:solidFill>
                <a:latin typeface="隶书" panose="02010509060101010101" pitchFamily="49" charset="-122"/>
                <a:ea typeface="隶书" panose="02010509060101010101" pitchFamily="49" charset="-122"/>
              </a:rPr>
              <a:t>住宅房屋竣工面积和价值</a:t>
            </a:r>
            <a:r>
              <a:rPr lang="zh-CN" altLang="en-US" sz="3200" dirty="0">
                <a:solidFill>
                  <a:srgbClr val="008080"/>
                </a:solidFill>
                <a:latin typeface="隶书" panose="02010509060101010101" pitchFamily="49" charset="-122"/>
                <a:ea typeface="隶书" panose="02010509060101010101" pitchFamily="49" charset="-122"/>
              </a:rPr>
              <a:t>计算和填写方法：根据</a:t>
            </a:r>
            <a:r>
              <a:rPr lang="en-US" altLang="zh-CN" sz="3200" dirty="0">
                <a:solidFill>
                  <a:srgbClr val="008080"/>
                </a:solidFill>
                <a:latin typeface="隶书" panose="02010509060101010101" pitchFamily="49" charset="-122"/>
                <a:ea typeface="隶书" panose="02010509060101010101" pitchFamily="49" charset="-122"/>
              </a:rPr>
              <a:t>《</a:t>
            </a:r>
            <a:r>
              <a:rPr lang="zh-CN" altLang="en-US" sz="3200" dirty="0">
                <a:solidFill>
                  <a:srgbClr val="008080"/>
                </a:solidFill>
                <a:latin typeface="隶书" panose="02010509060101010101" pitchFamily="49" charset="-122"/>
                <a:ea typeface="隶书" panose="02010509060101010101" pitchFamily="49" charset="-122"/>
              </a:rPr>
              <a:t>工程竣工验收报告</a:t>
            </a:r>
            <a:r>
              <a:rPr lang="en-US" altLang="zh-CN" sz="3200" dirty="0">
                <a:solidFill>
                  <a:srgbClr val="008080"/>
                </a:solidFill>
                <a:latin typeface="隶书" panose="02010509060101010101" pitchFamily="49" charset="-122"/>
                <a:ea typeface="隶书" panose="02010509060101010101" pitchFamily="49" charset="-122"/>
              </a:rPr>
              <a:t>》</a:t>
            </a:r>
            <a:r>
              <a:rPr lang="zh-CN" altLang="en-US" sz="3200" dirty="0">
                <a:solidFill>
                  <a:srgbClr val="008080"/>
                </a:solidFill>
                <a:latin typeface="隶书" panose="02010509060101010101" pitchFamily="49" charset="-122"/>
                <a:ea typeface="隶书" panose="02010509060101010101" pitchFamily="49" charset="-122"/>
              </a:rPr>
              <a:t>，将报告期内所有工程名称为保障性住房、普通商品房、别墅、公寓、职工家属宿舍和集体宿舍等供居住的房屋的竣工验收报告整理后，汇总验收报告中建筑面积和价值数据填写。</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chemeClr val="bg1"/>
                </a:solidFill>
                <a:latin typeface="隶书" panose="02010509060101010101" pitchFamily="49" charset="-122"/>
                <a:ea typeface="隶书" panose="02010509060101010101" pitchFamily="49" charset="-122"/>
              </a:rPr>
              <a:t> </a:t>
            </a:r>
            <a:r>
              <a:rPr lang="zh-CN" altLang="en-US" b="1" dirty="0">
                <a:solidFill>
                  <a:srgbClr val="FF0000"/>
                </a:solidFill>
                <a:latin typeface="Times New Roman" panose="02020603050405020304" pitchFamily="18" charset="0"/>
              </a:rPr>
              <a:t>▲注意：</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a:t>
            </a:r>
            <a:r>
              <a:rPr lang="en-US" altLang="zh-CN" b="1" dirty="0">
                <a:solidFill>
                  <a:srgbClr val="008080"/>
                </a:solidFill>
                <a:latin typeface="Times New Roman" panose="02020603050405020304" pitchFamily="18" charset="0"/>
              </a:rPr>
              <a:t>1</a:t>
            </a:r>
            <a:r>
              <a:rPr lang="zh-CN" altLang="en-US" b="1" dirty="0">
                <a:solidFill>
                  <a:srgbClr val="008080"/>
                </a:solidFill>
                <a:latin typeface="Times New Roman" panose="02020603050405020304" pitchFamily="18" charset="0"/>
              </a:rPr>
              <a:t>）住宅房屋不包括住宅楼中作为人防工程用的房屋；</a:t>
            </a:r>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a:t>
            </a:r>
            <a:r>
              <a:rPr lang="en-US" altLang="zh-CN" b="1" dirty="0">
                <a:solidFill>
                  <a:srgbClr val="008080"/>
                </a:solidFill>
                <a:latin typeface="Times New Roman" panose="02020603050405020304" pitchFamily="18" charset="0"/>
              </a:rPr>
              <a:t>2</a:t>
            </a:r>
            <a:r>
              <a:rPr lang="zh-CN" altLang="en-US" b="1" dirty="0">
                <a:solidFill>
                  <a:srgbClr val="008080"/>
                </a:solidFill>
                <a:latin typeface="Times New Roman" panose="02020603050405020304" pitchFamily="18" charset="0"/>
              </a:rPr>
              <a:t>）住宅房屋不包括不住人的地下室。</a:t>
            </a:r>
            <a:r>
              <a:rPr lang="zh-CN" altLang="en-US" dirty="0">
                <a:solidFill>
                  <a:srgbClr val="008080"/>
                </a:solidFill>
                <a:latin typeface="Times New Roman" panose="02020603050405020304" pitchFamily="18" charset="0"/>
              </a:rPr>
              <a:t> </a:t>
            </a:r>
            <a:endParaRPr lang="zh-CN" altLang="en-US" dirty="0">
              <a:solidFill>
                <a:srgbClr val="008080"/>
              </a:solidFill>
              <a:latin typeface="Times New Roman" panose="02020603050405020304" pitchFamily="18" charset="0"/>
            </a:endParaRPr>
          </a:p>
          <a:p>
            <a:pPr algn="l"/>
            <a:endParaRPr lang="en-US" altLang="zh-CN" sz="3200" dirty="0">
              <a:solidFill>
                <a:srgbClr val="008080"/>
              </a:solidFill>
              <a:latin typeface="隶书" panose="02010509060101010101" pitchFamily="49" charset="-122"/>
              <a:ea typeface="隶书" panose="02010509060101010101" pitchFamily="49" charset="-122"/>
            </a:endParaRPr>
          </a:p>
        </p:txBody>
      </p:sp>
      <p:grpSp>
        <p:nvGrpSpPr>
          <p:cNvPr id="63491" name="Group 4"/>
          <p:cNvGrpSpPr/>
          <p:nvPr/>
        </p:nvGrpSpPr>
        <p:grpSpPr>
          <a:xfrm>
            <a:off x="755650" y="260350"/>
            <a:ext cx="7956550" cy="865188"/>
            <a:chOff x="748" y="73"/>
            <a:chExt cx="5012" cy="545"/>
          </a:xfrm>
        </p:grpSpPr>
        <p:cxnSp>
          <p:nvCxnSpPr>
            <p:cNvPr id="63492" name="AutoShape 5"/>
            <p:cNvCxnSpPr/>
            <p:nvPr/>
          </p:nvCxnSpPr>
          <p:spPr>
            <a:xfrm>
              <a:off x="748" y="618"/>
              <a:ext cx="5012" cy="0"/>
            </a:xfrm>
            <a:prstGeom prst="straightConnector1">
              <a:avLst/>
            </a:prstGeom>
            <a:ln w="34925" cap="flat" cmpd="sng">
              <a:solidFill>
                <a:srgbClr val="008000"/>
              </a:solidFill>
              <a:prstDash val="solid"/>
              <a:headEnd type="none" w="med" len="med"/>
              <a:tailEnd type="none" w="med" len="med"/>
            </a:ln>
          </p:spPr>
        </p:cxnSp>
        <p:sp>
          <p:nvSpPr>
            <p:cNvPr id="63493" name="Rectangle 6"/>
            <p:cNvSpPr/>
            <p:nvPr/>
          </p:nvSpPr>
          <p:spPr>
            <a:xfrm>
              <a:off x="793" y="73"/>
              <a:ext cx="4276" cy="442"/>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p:nvPr/>
        </p:nvSpPr>
        <p:spPr>
          <a:xfrm>
            <a:off x="1042988" y="1341438"/>
            <a:ext cx="7488237" cy="5392737"/>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3200" b="1" dirty="0">
                <a:solidFill>
                  <a:schemeClr val="accent1"/>
                </a:solidFill>
                <a:latin typeface="隶书" panose="02010509060101010101" pitchFamily="49" charset="-122"/>
                <a:ea typeface="隶书" panose="02010509060101010101" pitchFamily="49" charset="-122"/>
              </a:rPr>
              <a:t>201 </a:t>
            </a:r>
            <a:r>
              <a:rPr lang="zh-CN" altLang="en-US" sz="3200" b="1" dirty="0">
                <a:solidFill>
                  <a:schemeClr val="accent1"/>
                </a:solidFill>
                <a:latin typeface="隶书" panose="02010509060101010101" pitchFamily="49" charset="-122"/>
                <a:ea typeface="隶书" panose="02010509060101010101" pitchFamily="49" charset="-122"/>
              </a:rPr>
              <a:t>商业及服务用房屋</a:t>
            </a:r>
            <a:endParaRPr lang="zh-CN" altLang="en-US" sz="3200" b="1" dirty="0">
              <a:solidFill>
                <a:schemeClr val="accent1"/>
              </a:solidFill>
              <a:latin typeface="隶书" panose="02010509060101010101" pitchFamily="49" charset="-122"/>
              <a:ea typeface="隶书" panose="02010509060101010101" pitchFamily="49" charset="-122"/>
            </a:endParaRPr>
          </a:p>
          <a:p>
            <a:pPr algn="l"/>
            <a:r>
              <a:rPr lang="zh-CN" altLang="en-US" sz="3200" b="1" dirty="0">
                <a:solidFill>
                  <a:schemeClr val="accent1"/>
                </a:solidFill>
                <a:latin typeface="隶书" panose="02010509060101010101" pitchFamily="49" charset="-122"/>
                <a:ea typeface="隶书" panose="02010509060101010101" pitchFamily="49" charset="-122"/>
              </a:rPr>
              <a:t>包括</a:t>
            </a:r>
            <a:r>
              <a:rPr lang="zh-CN" altLang="en-US" sz="3200" dirty="0">
                <a:solidFill>
                  <a:srgbClr val="008080"/>
                </a:solidFill>
                <a:latin typeface="隶书" panose="02010509060101010101" pitchFamily="49" charset="-122"/>
                <a:ea typeface="隶书" panose="02010509060101010101" pitchFamily="49" charset="-122"/>
              </a:rPr>
              <a:t>商厦房屋（批发和零售用房）、宾馆用房屋（住宿用房）、餐饮用房屋（餐饮用房）、商务会展用房屋和其他商业及服务用房屋（居民服务业用房）。</a:t>
            </a:r>
            <a:endParaRPr lang="zh-CN" altLang="en-US" sz="3200" dirty="0">
              <a:solidFill>
                <a:srgbClr val="008080"/>
              </a:solidFill>
              <a:latin typeface="隶书" panose="02010509060101010101" pitchFamily="49" charset="-122"/>
              <a:ea typeface="隶书" panose="02010509060101010101" pitchFamily="49" charset="-122"/>
            </a:endParaRPr>
          </a:p>
          <a:p>
            <a:pPr algn="l"/>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注意的审核关系：</a:t>
            </a:r>
            <a:endParaRPr lang="zh-CN" altLang="en-US" sz="3200" dirty="0">
              <a:solidFill>
                <a:srgbClr val="008080"/>
              </a:solidFill>
              <a:latin typeface="隶书" panose="02010509060101010101" pitchFamily="49" charset="-122"/>
              <a:ea typeface="隶书" panose="02010509060101010101" pitchFamily="49" charset="-122"/>
            </a:endParaRPr>
          </a:p>
          <a:p>
            <a:pPr algn="l"/>
            <a:r>
              <a:rPr lang="zh-CN" altLang="en-US" b="1" dirty="0">
                <a:solidFill>
                  <a:schemeClr val="accent1"/>
                </a:solidFill>
                <a:latin typeface="Times New Roman" panose="02020603050405020304" pitchFamily="18" charset="0"/>
              </a:rPr>
              <a:t>商业及服务用房屋</a:t>
            </a:r>
            <a:r>
              <a:rPr lang="en-US" altLang="zh-CN" b="1" dirty="0">
                <a:solidFill>
                  <a:schemeClr val="accent1"/>
                </a:solidFill>
                <a:latin typeface="Times New Roman" panose="02020603050405020304" pitchFamily="18" charset="0"/>
              </a:rPr>
              <a:t>=</a:t>
            </a:r>
            <a:r>
              <a:rPr lang="zh-CN" altLang="en-US" b="1" dirty="0">
                <a:solidFill>
                  <a:srgbClr val="008080"/>
                </a:solidFill>
                <a:latin typeface="Times New Roman" panose="02020603050405020304" pitchFamily="18" charset="0"/>
              </a:rPr>
              <a:t>商厦房屋（批发和零售用房）</a:t>
            </a:r>
            <a:r>
              <a:rPr lang="en-US" altLang="zh-CN" b="1" dirty="0">
                <a:solidFill>
                  <a:srgbClr val="008080"/>
                </a:solidFill>
                <a:latin typeface="Times New Roman" panose="02020603050405020304" pitchFamily="18" charset="0"/>
              </a:rPr>
              <a:t>+</a:t>
            </a:r>
            <a:r>
              <a:rPr lang="zh-CN" altLang="en-US" b="1" dirty="0">
                <a:solidFill>
                  <a:srgbClr val="008080"/>
                </a:solidFill>
                <a:latin typeface="Times New Roman" panose="02020603050405020304" pitchFamily="18" charset="0"/>
              </a:rPr>
              <a:t>宾馆用房屋（住宿用房）</a:t>
            </a:r>
            <a:r>
              <a:rPr lang="en-US" altLang="zh-CN" b="1" dirty="0">
                <a:solidFill>
                  <a:srgbClr val="008080"/>
                </a:solidFill>
                <a:latin typeface="Times New Roman" panose="02020603050405020304" pitchFamily="18" charset="0"/>
              </a:rPr>
              <a:t>+</a:t>
            </a:r>
            <a:r>
              <a:rPr lang="zh-CN" altLang="en-US" b="1" dirty="0">
                <a:solidFill>
                  <a:srgbClr val="008080"/>
                </a:solidFill>
                <a:latin typeface="Times New Roman" panose="02020603050405020304" pitchFamily="18" charset="0"/>
              </a:rPr>
              <a:t>餐饮用房屋（餐饮用房）</a:t>
            </a:r>
            <a:r>
              <a:rPr lang="en-US" altLang="zh-CN" b="1" dirty="0">
                <a:solidFill>
                  <a:srgbClr val="008080"/>
                </a:solidFill>
                <a:latin typeface="Times New Roman" panose="02020603050405020304" pitchFamily="18" charset="0"/>
              </a:rPr>
              <a:t>+</a:t>
            </a:r>
            <a:r>
              <a:rPr lang="zh-CN" altLang="en-US" b="1" dirty="0">
                <a:solidFill>
                  <a:srgbClr val="008080"/>
                </a:solidFill>
                <a:latin typeface="Times New Roman" panose="02020603050405020304" pitchFamily="18" charset="0"/>
              </a:rPr>
              <a:t>商务会展用房屋</a:t>
            </a:r>
            <a:r>
              <a:rPr lang="en-US" altLang="zh-CN" b="1" dirty="0">
                <a:solidFill>
                  <a:srgbClr val="008080"/>
                </a:solidFill>
                <a:latin typeface="Times New Roman" panose="02020603050405020304" pitchFamily="18" charset="0"/>
              </a:rPr>
              <a:t>+</a:t>
            </a:r>
            <a:r>
              <a:rPr lang="zh-CN" altLang="en-US" b="1" dirty="0">
                <a:solidFill>
                  <a:srgbClr val="008080"/>
                </a:solidFill>
                <a:latin typeface="Times New Roman" panose="02020603050405020304" pitchFamily="18" charset="0"/>
              </a:rPr>
              <a:t>其他商业及服务用房屋（居民服务业用房）。</a:t>
            </a:r>
            <a:endParaRPr lang="zh-CN" altLang="en-US" b="1" dirty="0">
              <a:solidFill>
                <a:srgbClr val="008080"/>
              </a:solidFill>
              <a:latin typeface="Times New Roman" panose="02020603050405020304" pitchFamily="18" charset="0"/>
            </a:endParaRPr>
          </a:p>
          <a:p>
            <a:pPr algn="l"/>
            <a:r>
              <a:rPr lang="zh-CN" altLang="en-US" sz="3200" dirty="0">
                <a:solidFill>
                  <a:srgbClr val="008080"/>
                </a:solidFill>
                <a:latin typeface="隶书" panose="02010509060101010101" pitchFamily="49" charset="-122"/>
                <a:ea typeface="隶书" panose="02010509060101010101" pitchFamily="49" charset="-122"/>
              </a:rPr>
              <a:t> </a:t>
            </a:r>
            <a:endParaRPr lang="zh-CN" altLang="en-US" sz="3200" dirty="0">
              <a:solidFill>
                <a:srgbClr val="008080"/>
              </a:solidFill>
              <a:latin typeface="隶书" panose="02010509060101010101" pitchFamily="49" charset="-122"/>
              <a:ea typeface="隶书" panose="02010509060101010101" pitchFamily="49" charset="-122"/>
            </a:endParaRPr>
          </a:p>
        </p:txBody>
      </p:sp>
      <p:grpSp>
        <p:nvGrpSpPr>
          <p:cNvPr id="64515" name="Group 4"/>
          <p:cNvGrpSpPr/>
          <p:nvPr/>
        </p:nvGrpSpPr>
        <p:grpSpPr>
          <a:xfrm>
            <a:off x="827088" y="260350"/>
            <a:ext cx="7956550" cy="865188"/>
            <a:chOff x="748" y="73"/>
            <a:chExt cx="5012" cy="545"/>
          </a:xfrm>
        </p:grpSpPr>
        <p:cxnSp>
          <p:nvCxnSpPr>
            <p:cNvPr id="64516" name="AutoShape 5"/>
            <p:cNvCxnSpPr/>
            <p:nvPr/>
          </p:nvCxnSpPr>
          <p:spPr>
            <a:xfrm>
              <a:off x="748" y="618"/>
              <a:ext cx="5012" cy="0"/>
            </a:xfrm>
            <a:prstGeom prst="straightConnector1">
              <a:avLst/>
            </a:prstGeom>
            <a:ln w="34925" cap="flat" cmpd="sng">
              <a:solidFill>
                <a:srgbClr val="008000"/>
              </a:solidFill>
              <a:prstDash val="solid"/>
              <a:headEnd type="none" w="med" len="med"/>
              <a:tailEnd type="none" w="med" len="med"/>
            </a:ln>
          </p:spPr>
        </p:cxnSp>
        <p:sp>
          <p:nvSpPr>
            <p:cNvPr id="64517" name="Rectangle 6"/>
            <p:cNvSpPr/>
            <p:nvPr/>
          </p:nvSpPr>
          <p:spPr>
            <a:xfrm>
              <a:off x="793" y="73"/>
              <a:ext cx="4276" cy="442"/>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p:nvPr/>
        </p:nvSpPr>
        <p:spPr>
          <a:xfrm>
            <a:off x="900113" y="1916113"/>
            <a:ext cx="7924800" cy="1554162"/>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3200" b="1" dirty="0">
                <a:solidFill>
                  <a:schemeClr val="accent1"/>
                </a:solidFill>
                <a:latin typeface="隶书" panose="02010509060101010101" pitchFamily="49" charset="-122"/>
                <a:ea typeface="隶书" panose="02010509060101010101" pitchFamily="49" charset="-122"/>
              </a:rPr>
              <a:t>301 </a:t>
            </a:r>
            <a:r>
              <a:rPr lang="zh-CN" altLang="en-US" sz="3200" b="1" dirty="0">
                <a:solidFill>
                  <a:schemeClr val="accent1"/>
                </a:solidFill>
                <a:latin typeface="隶书" panose="02010509060101010101" pitchFamily="49" charset="-122"/>
                <a:ea typeface="隶书" panose="02010509060101010101" pitchFamily="49" charset="-122"/>
              </a:rPr>
              <a:t>办公用房屋包括</a:t>
            </a:r>
            <a:endParaRPr lang="zh-CN" altLang="en-US" sz="3200" b="1" dirty="0">
              <a:solidFill>
                <a:schemeClr val="accent1"/>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企业、事业、机关、团体、学校、医院等单位的办公用房，包括商务办公楼。</a:t>
            </a:r>
            <a:endParaRPr lang="zh-CN" altLang="en-US" sz="3200" dirty="0">
              <a:solidFill>
                <a:srgbClr val="008080"/>
              </a:solidFill>
              <a:latin typeface="隶书" panose="02010509060101010101" pitchFamily="49" charset="-122"/>
              <a:ea typeface="隶书" panose="02010509060101010101" pitchFamily="49" charset="-122"/>
            </a:endParaRPr>
          </a:p>
        </p:txBody>
      </p:sp>
      <p:grpSp>
        <p:nvGrpSpPr>
          <p:cNvPr id="65539" name="Group 4"/>
          <p:cNvGrpSpPr/>
          <p:nvPr/>
        </p:nvGrpSpPr>
        <p:grpSpPr>
          <a:xfrm>
            <a:off x="755650" y="404813"/>
            <a:ext cx="7956550" cy="865187"/>
            <a:chOff x="748" y="73"/>
            <a:chExt cx="5012" cy="545"/>
          </a:xfrm>
        </p:grpSpPr>
        <p:cxnSp>
          <p:nvCxnSpPr>
            <p:cNvPr id="65540" name="AutoShape 5"/>
            <p:cNvCxnSpPr/>
            <p:nvPr/>
          </p:nvCxnSpPr>
          <p:spPr>
            <a:xfrm>
              <a:off x="748" y="618"/>
              <a:ext cx="5012" cy="0"/>
            </a:xfrm>
            <a:prstGeom prst="straightConnector1">
              <a:avLst/>
            </a:prstGeom>
            <a:ln w="34925" cap="flat" cmpd="sng">
              <a:solidFill>
                <a:srgbClr val="008000"/>
              </a:solidFill>
              <a:prstDash val="solid"/>
              <a:headEnd type="none" w="med" len="med"/>
              <a:tailEnd type="none" w="med" len="med"/>
            </a:ln>
          </p:spPr>
        </p:cxnSp>
        <p:sp>
          <p:nvSpPr>
            <p:cNvPr id="65541" name="Rectangle 6"/>
            <p:cNvSpPr/>
            <p:nvPr/>
          </p:nvSpPr>
          <p:spPr>
            <a:xfrm>
              <a:off x="793" y="73"/>
              <a:ext cx="4276" cy="442"/>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gr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p:nvPr/>
        </p:nvSpPr>
        <p:spPr>
          <a:xfrm>
            <a:off x="684213" y="1268413"/>
            <a:ext cx="8172450" cy="6245225"/>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r>
              <a:rPr lang="en-US" altLang="zh-CN" sz="2800" dirty="0">
                <a:solidFill>
                  <a:schemeClr val="accent1"/>
                </a:solidFill>
                <a:latin typeface="隶书" panose="02010509060101010101" pitchFamily="49" charset="-122"/>
                <a:ea typeface="隶书" panose="02010509060101010101" pitchFamily="49" charset="-122"/>
              </a:rPr>
              <a:t>401  </a:t>
            </a:r>
            <a:r>
              <a:rPr lang="zh-CN" altLang="en-US" sz="2800" dirty="0">
                <a:solidFill>
                  <a:schemeClr val="accent1"/>
                </a:solidFill>
                <a:latin typeface="隶书" panose="02010509060101010101" pitchFamily="49" charset="-122"/>
                <a:ea typeface="隶书" panose="02010509060101010101" pitchFamily="49" charset="-122"/>
              </a:rPr>
              <a:t>科研、教育、医疗用房屋竣工面积</a:t>
            </a:r>
            <a:r>
              <a:rPr lang="zh-CN" altLang="en-US" sz="2800" dirty="0">
                <a:solidFill>
                  <a:srgbClr val="008080"/>
                </a:solidFill>
                <a:latin typeface="隶书" panose="02010509060101010101" pitchFamily="49" charset="-122"/>
                <a:ea typeface="隶书" panose="02010509060101010101" pitchFamily="49" charset="-122"/>
              </a:rPr>
              <a:t>包括科学研究用房屋和教育用房屋以及医疗用房屋（卫生医疗用房）。</a:t>
            </a:r>
            <a:endParaRPr lang="zh-CN" altLang="en-US" sz="2800" dirty="0">
              <a:solidFill>
                <a:srgbClr val="008080"/>
              </a:solidFill>
              <a:latin typeface="隶书" panose="02010509060101010101" pitchFamily="49" charset="-122"/>
              <a:ea typeface="隶书" panose="02010509060101010101" pitchFamily="49" charset="-122"/>
            </a:endParaRPr>
          </a:p>
          <a:p>
            <a:pPr algn="l"/>
            <a:r>
              <a:rPr lang="zh-CN" altLang="en-US" sz="3200" dirty="0">
                <a:solidFill>
                  <a:srgbClr val="008080"/>
                </a:solidFill>
                <a:latin typeface="隶书" panose="02010509060101010101" pitchFamily="49" charset="-122"/>
                <a:ea typeface="隶书" panose="02010509060101010101" pitchFamily="49" charset="-122"/>
              </a:rPr>
              <a:t>   </a:t>
            </a:r>
            <a:r>
              <a:rPr lang="zh-CN" altLang="en-US" sz="2800" dirty="0">
                <a:solidFill>
                  <a:srgbClr val="008080"/>
                </a:solidFill>
                <a:latin typeface="隶书" panose="02010509060101010101" pitchFamily="49" charset="-122"/>
                <a:ea typeface="隶书" panose="02010509060101010101" pitchFamily="49" charset="-122"/>
              </a:rPr>
              <a:t>审核关系：</a:t>
            </a:r>
            <a:endParaRPr lang="zh-CN" altLang="en-US" sz="2800" dirty="0">
              <a:solidFill>
                <a:srgbClr val="008080"/>
              </a:solidFill>
              <a:latin typeface="隶书" panose="02010509060101010101" pitchFamily="49" charset="-122"/>
              <a:ea typeface="隶书" panose="02010509060101010101" pitchFamily="49" charset="-122"/>
            </a:endParaRPr>
          </a:p>
          <a:p>
            <a:pPr algn="l"/>
            <a:r>
              <a:rPr lang="zh-CN" altLang="en-US" sz="2400" dirty="0">
                <a:solidFill>
                  <a:schemeClr val="accent1"/>
                </a:solidFill>
                <a:latin typeface="隶书" panose="02010509060101010101" pitchFamily="49" charset="-122"/>
                <a:ea typeface="隶书" panose="02010509060101010101" pitchFamily="49" charset="-122"/>
              </a:rPr>
              <a:t>科研、教育、医疗用房屋</a:t>
            </a:r>
            <a:r>
              <a:rPr lang="en-US" altLang="zh-CN" sz="2400" dirty="0">
                <a:solidFill>
                  <a:schemeClr val="accent1"/>
                </a:solidFill>
                <a:latin typeface="隶书" panose="02010509060101010101" pitchFamily="49" charset="-122"/>
                <a:ea typeface="隶书" panose="02010509060101010101" pitchFamily="49" charset="-122"/>
              </a:rPr>
              <a:t>=</a:t>
            </a:r>
            <a:r>
              <a:rPr lang="zh-CN" altLang="en-US" sz="2400" dirty="0">
                <a:solidFill>
                  <a:srgbClr val="008080"/>
                </a:solidFill>
                <a:latin typeface="隶书" panose="02010509060101010101" pitchFamily="49" charset="-122"/>
                <a:ea typeface="隶书" panose="02010509060101010101" pitchFamily="49" charset="-122"/>
              </a:rPr>
              <a:t>科学研究用房屋</a:t>
            </a:r>
            <a:endParaRPr lang="zh-CN" altLang="en-US" sz="2400" dirty="0">
              <a:solidFill>
                <a:srgbClr val="008080"/>
              </a:solidFill>
              <a:latin typeface="隶书" panose="02010509060101010101" pitchFamily="49" charset="-122"/>
              <a:ea typeface="隶书" panose="02010509060101010101" pitchFamily="49" charset="-122"/>
            </a:endParaRPr>
          </a:p>
          <a:p>
            <a:pPr algn="l"/>
            <a:r>
              <a:rPr lang="zh-CN" altLang="en-US" sz="2400" dirty="0">
                <a:solidFill>
                  <a:srgbClr val="008080"/>
                </a:solidFill>
                <a:latin typeface="隶书" panose="02010509060101010101" pitchFamily="49" charset="-122"/>
                <a:ea typeface="隶书" panose="02010509060101010101" pitchFamily="49" charset="-122"/>
              </a:rPr>
              <a:t>                       </a:t>
            </a:r>
            <a:r>
              <a:rPr lang="en-US" altLang="zh-CN" sz="2400" dirty="0">
                <a:solidFill>
                  <a:srgbClr val="008080"/>
                </a:solidFill>
                <a:latin typeface="隶书" panose="02010509060101010101" pitchFamily="49" charset="-122"/>
                <a:ea typeface="隶书" panose="02010509060101010101" pitchFamily="49" charset="-122"/>
              </a:rPr>
              <a:t>+</a:t>
            </a:r>
            <a:r>
              <a:rPr lang="zh-CN" altLang="en-US" sz="2400" dirty="0">
                <a:solidFill>
                  <a:srgbClr val="008080"/>
                </a:solidFill>
                <a:latin typeface="隶书" panose="02010509060101010101" pitchFamily="49" charset="-122"/>
                <a:ea typeface="隶书" panose="02010509060101010101" pitchFamily="49" charset="-122"/>
              </a:rPr>
              <a:t>教育用房屋</a:t>
            </a:r>
            <a:endParaRPr lang="zh-CN" altLang="en-US" sz="2400" dirty="0">
              <a:solidFill>
                <a:srgbClr val="008080"/>
              </a:solidFill>
              <a:latin typeface="隶书" panose="02010509060101010101" pitchFamily="49" charset="-122"/>
              <a:ea typeface="隶书" panose="02010509060101010101" pitchFamily="49" charset="-122"/>
            </a:endParaRPr>
          </a:p>
          <a:p>
            <a:pPr algn="l"/>
            <a:r>
              <a:rPr lang="zh-CN" altLang="en-US" sz="2400" dirty="0">
                <a:solidFill>
                  <a:srgbClr val="008080"/>
                </a:solidFill>
                <a:latin typeface="隶书" panose="02010509060101010101" pitchFamily="49" charset="-122"/>
                <a:ea typeface="隶书" panose="02010509060101010101" pitchFamily="49" charset="-122"/>
              </a:rPr>
              <a:t>                       </a:t>
            </a:r>
            <a:r>
              <a:rPr lang="en-US" altLang="zh-CN" sz="2400" dirty="0">
                <a:solidFill>
                  <a:srgbClr val="008080"/>
                </a:solidFill>
                <a:latin typeface="隶书" panose="02010509060101010101" pitchFamily="49" charset="-122"/>
                <a:ea typeface="隶书" panose="02010509060101010101" pitchFamily="49" charset="-122"/>
              </a:rPr>
              <a:t>+</a:t>
            </a:r>
            <a:r>
              <a:rPr lang="zh-CN" altLang="en-US" sz="2400" dirty="0">
                <a:solidFill>
                  <a:srgbClr val="008080"/>
                </a:solidFill>
                <a:latin typeface="隶书" panose="02010509060101010101" pitchFamily="49" charset="-122"/>
                <a:ea typeface="隶书" panose="02010509060101010101" pitchFamily="49" charset="-122"/>
              </a:rPr>
              <a:t>医疗用房屋（卫生医疗用房）</a:t>
            </a:r>
            <a:endParaRPr lang="zh-CN" altLang="en-US" sz="2400" dirty="0">
              <a:solidFill>
                <a:srgbClr val="008080"/>
              </a:solidFill>
              <a:latin typeface="隶书" panose="02010509060101010101" pitchFamily="49" charset="-122"/>
              <a:ea typeface="隶书" panose="02010509060101010101" pitchFamily="49" charset="-122"/>
            </a:endParaRPr>
          </a:p>
          <a:p>
            <a:pPr algn="l"/>
            <a:endParaRPr lang="zh-CN" altLang="en-US" sz="2400" dirty="0">
              <a:solidFill>
                <a:srgbClr val="008080"/>
              </a:solidFill>
              <a:latin typeface="隶书" panose="02010509060101010101" pitchFamily="49" charset="-122"/>
              <a:ea typeface="隶书" panose="02010509060101010101" pitchFamily="49" charset="-122"/>
            </a:endParaRPr>
          </a:p>
          <a:p>
            <a:pPr algn="l"/>
            <a:r>
              <a:rPr lang="zh-CN" altLang="en-US" dirty="0">
                <a:solidFill>
                  <a:srgbClr val="FF0000"/>
                </a:solidFill>
                <a:latin typeface="Times New Roman" panose="02020603050405020304" pitchFamily="18" charset="0"/>
              </a:rPr>
              <a:t>     </a:t>
            </a:r>
            <a:r>
              <a:rPr lang="zh-CN" altLang="en-US" b="1" dirty="0">
                <a:solidFill>
                  <a:srgbClr val="FF0000"/>
                </a:solidFill>
                <a:latin typeface="Times New Roman" panose="02020603050405020304" pitchFamily="18" charset="0"/>
              </a:rPr>
              <a:t>▲注意：</a:t>
            </a:r>
            <a:r>
              <a:rPr lang="zh-CN" altLang="en-US" b="1" dirty="0">
                <a:solidFill>
                  <a:srgbClr val="008080"/>
                </a:solidFill>
                <a:latin typeface="Times New Roman" panose="02020603050405020304" pitchFamily="18" charset="0"/>
              </a:rPr>
              <a:t>教育用房屋不包括学校的教职员工宿舍、学生宿舍、食堂、浴室等非教育用房。</a:t>
            </a:r>
            <a:endParaRPr lang="zh-CN" altLang="en-US" b="1" dirty="0">
              <a:solidFill>
                <a:srgbClr val="008080"/>
              </a:solidFill>
              <a:latin typeface="Times New Roman" panose="02020603050405020304" pitchFamily="18" charset="0"/>
            </a:endParaRPr>
          </a:p>
          <a:p>
            <a:pPr algn="l"/>
            <a:r>
              <a:rPr lang="zh-CN" altLang="en-US" b="1" dirty="0">
                <a:solidFill>
                  <a:schemeClr val="bg1"/>
                </a:solidFill>
                <a:latin typeface="Times New Roman" panose="02020603050405020304" pitchFamily="18" charset="0"/>
              </a:rPr>
              <a:t>     </a:t>
            </a:r>
            <a:r>
              <a:rPr lang="zh-CN" altLang="en-US" b="1" dirty="0">
                <a:solidFill>
                  <a:srgbClr val="FF0000"/>
                </a:solidFill>
                <a:latin typeface="Times New Roman" panose="02020603050405020304" pitchFamily="18" charset="0"/>
              </a:rPr>
              <a:t>▲注意：</a:t>
            </a:r>
            <a:r>
              <a:rPr lang="zh-CN" altLang="en-US" b="1" dirty="0">
                <a:solidFill>
                  <a:srgbClr val="008080"/>
                </a:solidFill>
                <a:latin typeface="Times New Roman" panose="02020603050405020304" pitchFamily="18" charset="0"/>
              </a:rPr>
              <a:t>医疗用房屋不包括医护人员的职工宿舍、食堂及独立的办公房。</a:t>
            </a:r>
            <a:endParaRPr lang="zh-CN" altLang="en-US" b="1" dirty="0">
              <a:solidFill>
                <a:srgbClr val="008080"/>
              </a:solidFill>
              <a:latin typeface="Times New Roman" panose="02020603050405020304" pitchFamily="18" charset="0"/>
            </a:endParaRPr>
          </a:p>
          <a:p>
            <a:pPr algn="l"/>
            <a:r>
              <a:rPr lang="zh-CN" altLang="en-US" b="1" dirty="0">
                <a:solidFill>
                  <a:srgbClr val="FF0000"/>
                </a:solidFill>
                <a:latin typeface="Times New Roman" panose="02020603050405020304" pitchFamily="18" charset="0"/>
              </a:rPr>
              <a:t>     ▲注意：</a:t>
            </a:r>
            <a:r>
              <a:rPr lang="zh-CN" altLang="en-US" b="1" dirty="0">
                <a:solidFill>
                  <a:srgbClr val="008080"/>
                </a:solidFill>
                <a:latin typeface="Times New Roman" panose="02020603050405020304" pitchFamily="18" charset="0"/>
              </a:rPr>
              <a:t>文化、体育、娱乐用房屋不包括各类学校内的文化体育用房。 </a:t>
            </a:r>
            <a:endParaRPr lang="zh-CN" altLang="en-US" b="1" dirty="0">
              <a:solidFill>
                <a:srgbClr val="008080"/>
              </a:solidFill>
              <a:latin typeface="Times New Roman" panose="02020603050405020304" pitchFamily="18" charset="0"/>
            </a:endParaRPr>
          </a:p>
          <a:p>
            <a:pPr algn="l"/>
            <a:endParaRPr lang="zh-CN" altLang="en-US" b="1" dirty="0">
              <a:solidFill>
                <a:srgbClr val="008080"/>
              </a:solidFill>
              <a:latin typeface="Times New Roman" panose="02020603050405020304" pitchFamily="18" charset="0"/>
            </a:endParaRPr>
          </a:p>
          <a:p>
            <a:pPr algn="l"/>
            <a:endParaRPr lang="zh-CN" altLang="en-US" sz="2400" dirty="0">
              <a:solidFill>
                <a:srgbClr val="008080"/>
              </a:solidFill>
              <a:latin typeface="隶书" panose="02010509060101010101" pitchFamily="49" charset="-122"/>
              <a:ea typeface="隶书" panose="02010509060101010101" pitchFamily="49" charset="-122"/>
            </a:endParaRPr>
          </a:p>
          <a:p>
            <a:pPr algn="l"/>
            <a:endParaRPr lang="en-US" altLang="zh-CN" sz="2400" dirty="0">
              <a:solidFill>
                <a:schemeClr val="bg1"/>
              </a:solidFill>
              <a:latin typeface="隶书" panose="02010509060101010101" pitchFamily="49" charset="-122"/>
              <a:ea typeface="隶书" panose="02010509060101010101" pitchFamily="49" charset="-122"/>
            </a:endParaRPr>
          </a:p>
        </p:txBody>
      </p:sp>
      <p:grpSp>
        <p:nvGrpSpPr>
          <p:cNvPr id="66563" name="Group 4"/>
          <p:cNvGrpSpPr/>
          <p:nvPr/>
        </p:nvGrpSpPr>
        <p:grpSpPr>
          <a:xfrm>
            <a:off x="827088" y="260350"/>
            <a:ext cx="7956550" cy="865188"/>
            <a:chOff x="748" y="73"/>
            <a:chExt cx="5012" cy="545"/>
          </a:xfrm>
        </p:grpSpPr>
        <p:cxnSp>
          <p:nvCxnSpPr>
            <p:cNvPr id="66564" name="AutoShape 5"/>
            <p:cNvCxnSpPr/>
            <p:nvPr/>
          </p:nvCxnSpPr>
          <p:spPr>
            <a:xfrm>
              <a:off x="748" y="618"/>
              <a:ext cx="5012" cy="0"/>
            </a:xfrm>
            <a:prstGeom prst="straightConnector1">
              <a:avLst/>
            </a:prstGeom>
            <a:ln w="34925" cap="flat" cmpd="sng">
              <a:solidFill>
                <a:srgbClr val="008000"/>
              </a:solidFill>
              <a:prstDash val="solid"/>
              <a:headEnd type="none" w="med" len="med"/>
              <a:tailEnd type="none" w="med" len="med"/>
            </a:ln>
          </p:spPr>
        </p:cxnSp>
        <p:sp>
          <p:nvSpPr>
            <p:cNvPr id="66565" name="Rectangle 6"/>
            <p:cNvSpPr/>
            <p:nvPr/>
          </p:nvSpPr>
          <p:spPr>
            <a:xfrm>
              <a:off x="793" y="73"/>
              <a:ext cx="4276" cy="442"/>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3"/>
          <p:cNvSpPr/>
          <p:nvPr/>
        </p:nvSpPr>
        <p:spPr>
          <a:xfrm>
            <a:off x="971550" y="1125538"/>
            <a:ext cx="7924800" cy="579437"/>
          </a:xfrm>
          <a:prstGeom prst="rect">
            <a:avLst/>
          </a:prstGeom>
          <a:noFill/>
          <a:ln w="9525">
            <a:noFill/>
          </a:ln>
        </p:spPr>
        <p:txBody>
          <a:bodyPr>
            <a:spAutoFit/>
          </a:bodyPr>
          <a:lstStyle/>
          <a:p>
            <a:pPr algn="l"/>
            <a:r>
              <a:rPr lang="en-US" altLang="zh-CN" sz="3200" dirty="0">
                <a:solidFill>
                  <a:schemeClr val="bg1"/>
                </a:solidFill>
                <a:latin typeface="隶书" panose="02010509060101010101" pitchFamily="49" charset="-122"/>
                <a:ea typeface="隶书" panose="02010509060101010101" pitchFamily="49" charset="-122"/>
              </a:rPr>
              <a:t>    </a:t>
            </a:r>
            <a:endParaRPr lang="en-US" altLang="zh-CN" sz="3200" dirty="0">
              <a:solidFill>
                <a:schemeClr val="bg1"/>
              </a:solidFill>
              <a:latin typeface="隶书" panose="02010509060101010101" pitchFamily="49" charset="-122"/>
              <a:ea typeface="隶书" panose="02010509060101010101" pitchFamily="49" charset="-122"/>
            </a:endParaRPr>
          </a:p>
        </p:txBody>
      </p:sp>
      <p:grpSp>
        <p:nvGrpSpPr>
          <p:cNvPr id="67587" name="Group 4"/>
          <p:cNvGrpSpPr/>
          <p:nvPr/>
        </p:nvGrpSpPr>
        <p:grpSpPr>
          <a:xfrm>
            <a:off x="827088" y="333375"/>
            <a:ext cx="7956550" cy="865188"/>
            <a:chOff x="748" y="73"/>
            <a:chExt cx="5012" cy="545"/>
          </a:xfrm>
        </p:grpSpPr>
        <p:cxnSp>
          <p:nvCxnSpPr>
            <p:cNvPr id="67589" name="AutoShape 5"/>
            <p:cNvCxnSpPr/>
            <p:nvPr/>
          </p:nvCxnSpPr>
          <p:spPr>
            <a:xfrm>
              <a:off x="748" y="618"/>
              <a:ext cx="5012" cy="0"/>
            </a:xfrm>
            <a:prstGeom prst="straightConnector1">
              <a:avLst/>
            </a:prstGeom>
            <a:ln w="34925" cap="flat" cmpd="sng">
              <a:solidFill>
                <a:srgbClr val="008000"/>
              </a:solidFill>
              <a:prstDash val="solid"/>
              <a:headEnd type="none" w="med" len="med"/>
              <a:tailEnd type="none" w="med" len="med"/>
            </a:ln>
          </p:spPr>
        </p:cxnSp>
        <p:sp>
          <p:nvSpPr>
            <p:cNvPr id="67590" name="Rectangle 6"/>
            <p:cNvSpPr/>
            <p:nvPr/>
          </p:nvSpPr>
          <p:spPr>
            <a:xfrm>
              <a:off x="793" y="73"/>
              <a:ext cx="4276" cy="442"/>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grpSp>
      <p:sp>
        <p:nvSpPr>
          <p:cNvPr id="67588" name="Rectangle 7"/>
          <p:cNvSpPr/>
          <p:nvPr/>
        </p:nvSpPr>
        <p:spPr>
          <a:xfrm>
            <a:off x="1835150" y="1844675"/>
            <a:ext cx="5903913" cy="1920875"/>
          </a:xfrm>
          <a:prstGeom prst="rect">
            <a:avLst/>
          </a:prstGeom>
          <a:noFill/>
          <a:ln w="9525">
            <a:noFill/>
          </a:ln>
        </p:spPr>
        <p:txBody>
          <a:bodyPr>
            <a:spAutoFit/>
          </a:bodyPr>
          <a:lstStyle/>
          <a:p>
            <a:pPr algn="l"/>
            <a:r>
              <a:rPr lang="en-US" altLang="zh-CN" b="1" dirty="0">
                <a:solidFill>
                  <a:schemeClr val="accent1"/>
                </a:solidFill>
                <a:latin typeface="Times New Roman" panose="02020603050405020304" pitchFamily="18" charset="0"/>
              </a:rPr>
              <a:t>802 </a:t>
            </a:r>
            <a:r>
              <a:rPr lang="zh-CN" altLang="en-US" b="1" dirty="0">
                <a:solidFill>
                  <a:schemeClr val="accent1"/>
                </a:solidFill>
                <a:latin typeface="Times New Roman" panose="02020603050405020304" pitchFamily="18" charset="0"/>
              </a:rPr>
              <a:t>其他未列明的房屋建筑物</a:t>
            </a:r>
            <a:endParaRPr lang="zh-CN" altLang="en-US" b="1" dirty="0">
              <a:solidFill>
                <a:schemeClr val="accent1"/>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所有所有没列入上述类别房屋统计的各种人防工程、厕所等房屋建筑。 </a:t>
            </a:r>
            <a:endParaRPr lang="zh-CN" altLang="en-US" b="1" dirty="0">
              <a:solidFill>
                <a:srgbClr val="008080"/>
              </a:solidFill>
              <a:latin typeface="Times New Roman" panose="02020603050405020304" pitchFamily="18" charset="0"/>
            </a:endParaRPr>
          </a:p>
          <a:p>
            <a:pPr algn="l"/>
            <a:endParaRPr lang="zh-CN" altLang="en-US" b="1" dirty="0">
              <a:solidFill>
                <a:srgbClr val="008080"/>
              </a:solidFill>
              <a:latin typeface="Times New Roman" panose="02020603050405020304" pitchFamily="18" charset="0"/>
            </a:endParaRPr>
          </a:p>
          <a:p>
            <a:pPr algn="l"/>
            <a:r>
              <a:rPr lang="zh-CN" altLang="en-US" b="1" dirty="0">
                <a:solidFill>
                  <a:srgbClr val="008080"/>
                </a:solidFill>
                <a:latin typeface="Times New Roman" panose="02020603050405020304" pitchFamily="18" charset="0"/>
              </a:rPr>
              <a:t>   注意：在审核竣工房屋价值时，要注意单位换算成“千元”。竣工面积是“平方米”。</a:t>
            </a:r>
            <a:endParaRPr lang="zh-CN" altLang="en-US" b="1" dirty="0">
              <a:solidFill>
                <a:srgbClr val="008080"/>
              </a:solidFill>
              <a:latin typeface="Times New Roman" panose="02020603050405020304"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p:cNvSpPr/>
          <p:nvPr/>
        </p:nvSpPr>
        <p:spPr>
          <a:xfrm>
            <a:off x="971550" y="1700213"/>
            <a:ext cx="7772400" cy="1701800"/>
          </a:xfrm>
          <a:prstGeom prst="rect">
            <a:avLst/>
          </a:prstGeom>
          <a:noFill/>
          <a:ln w="9525">
            <a:noFill/>
          </a:ln>
        </p:spPr>
        <p:txBody>
          <a:bodyPr>
            <a:spAutoFit/>
          </a:bodyPr>
          <a:lstStyle/>
          <a:p>
            <a:pPr>
              <a:lnSpc>
                <a:spcPct val="110000"/>
              </a:lnSpc>
            </a:pPr>
            <a:r>
              <a:rPr lang="en-US" altLang="zh-CN" sz="9600" dirty="0">
                <a:solidFill>
                  <a:schemeClr val="bg1"/>
                </a:solidFill>
                <a:latin typeface="隶书" panose="02010509060101010101" pitchFamily="49" charset="-122"/>
                <a:ea typeface="隶书" panose="02010509060101010101" pitchFamily="49" charset="-122"/>
              </a:rPr>
              <a:t> </a:t>
            </a:r>
            <a:r>
              <a:rPr lang="zh-CN" altLang="en-US" sz="9600" dirty="0">
                <a:solidFill>
                  <a:srgbClr val="008080"/>
                </a:solidFill>
                <a:latin typeface="隶书" panose="02010509060101010101" pitchFamily="49" charset="-122"/>
                <a:ea typeface="隶书" panose="02010509060101010101" pitchFamily="49" charset="-122"/>
              </a:rPr>
              <a:t>谢 谢！</a:t>
            </a:r>
            <a:endParaRPr lang="zh-CN" altLang="en-US" sz="9600" dirty="0">
              <a:solidFill>
                <a:srgbClr val="008080"/>
              </a:solidFill>
              <a:latin typeface="隶书" panose="02010509060101010101" pitchFamily="49" charset="-122"/>
              <a:ea typeface="隶书" panose="02010509060101010101" pitchFamily="49"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194" name="AutoShape 3"/>
          <p:cNvCxnSpPr/>
          <p:nvPr/>
        </p:nvCxnSpPr>
        <p:spPr>
          <a:xfrm>
            <a:off x="1187450" y="1052513"/>
            <a:ext cx="7559675" cy="0"/>
          </a:xfrm>
          <a:prstGeom prst="straightConnector1">
            <a:avLst/>
          </a:prstGeom>
          <a:ln w="34925" cap="flat" cmpd="sng">
            <a:solidFill>
              <a:srgbClr val="008000"/>
            </a:solidFill>
            <a:prstDash val="solid"/>
            <a:headEnd type="none" w="med" len="med"/>
            <a:tailEnd type="none" w="med" len="med"/>
          </a:ln>
        </p:spPr>
      </p:cxnSp>
      <p:sp>
        <p:nvSpPr>
          <p:cNvPr id="8195" name="Rectangle 5"/>
          <p:cNvSpPr/>
          <p:nvPr/>
        </p:nvSpPr>
        <p:spPr>
          <a:xfrm>
            <a:off x="1187450" y="1412875"/>
            <a:ext cx="7705725" cy="1314450"/>
          </a:xfrm>
          <a:prstGeom prst="rect">
            <a:avLst/>
          </a:prstGeom>
          <a:noFill/>
          <a:ln w="9525">
            <a:noFill/>
          </a:ln>
        </p:spPr>
        <p:txBody>
          <a:bodyPr anchor="ctr">
            <a:spAutoFit/>
          </a:bodyPr>
          <a:lstStyle/>
          <a:p>
            <a:pPr indent="266700" algn="l"/>
            <a:r>
              <a:rPr lang="en-US" altLang="zh-CN" sz="1600" dirty="0">
                <a:solidFill>
                  <a:srgbClr val="FF0000"/>
                </a:solidFill>
                <a:latin typeface="Times New Roman" panose="02020603050405020304" pitchFamily="18" charset="0"/>
              </a:rPr>
              <a:t>   </a:t>
            </a:r>
            <a:r>
              <a:rPr lang="zh-CN" altLang="en-US" sz="1600" b="1" dirty="0">
                <a:solidFill>
                  <a:srgbClr val="008080"/>
                </a:solidFill>
                <a:latin typeface="Times New Roman" panose="02020603050405020304" pitchFamily="18" charset="0"/>
              </a:rPr>
              <a:t>签订合同额  指建筑业企业在报告期直接同建设单位签订合同的总价款和以前年度同建设单位签定合同的未完工程跨入本年度继续施工工程合同的总价款余额。</a:t>
            </a:r>
            <a:endParaRPr lang="zh-CN" altLang="en-US" sz="1600" b="1" dirty="0">
              <a:solidFill>
                <a:srgbClr val="008080"/>
              </a:solidFill>
              <a:latin typeface="Times New Roman" panose="02020603050405020304" pitchFamily="18" charset="0"/>
            </a:endParaRPr>
          </a:p>
          <a:p>
            <a:pPr indent="266700" algn="l"/>
            <a:r>
              <a:rPr lang="zh-CN" altLang="en-US" sz="1600" b="1" dirty="0">
                <a:solidFill>
                  <a:srgbClr val="008080"/>
                </a:solidFill>
                <a:latin typeface="Times New Roman" panose="02020603050405020304" pitchFamily="18" charset="0"/>
              </a:rPr>
              <a:t>上年结转合同额  指以前年度同建设单位签订合同的未完工程跨入本年度继续施工工程合同的总价款余额。</a:t>
            </a:r>
            <a:endParaRPr lang="zh-CN" altLang="en-US" sz="1600" b="1" dirty="0">
              <a:solidFill>
                <a:srgbClr val="008080"/>
              </a:solidFill>
              <a:latin typeface="Times New Roman" panose="02020603050405020304" pitchFamily="18" charset="0"/>
            </a:endParaRPr>
          </a:p>
          <a:p>
            <a:pPr indent="266700" algn="l"/>
            <a:endParaRPr lang="en-US" altLang="zh-CN" sz="1600" b="1" dirty="0">
              <a:solidFill>
                <a:srgbClr val="008080"/>
              </a:solidFill>
              <a:latin typeface="Times New Roman" panose="02020603050405020304" pitchFamily="18" charset="0"/>
            </a:endParaRPr>
          </a:p>
        </p:txBody>
      </p:sp>
      <p:sp>
        <p:nvSpPr>
          <p:cNvPr id="8196" name="Text Box 7"/>
          <p:cNvSpPr txBox="1"/>
          <p:nvPr/>
        </p:nvSpPr>
        <p:spPr>
          <a:xfrm>
            <a:off x="1116013" y="3500438"/>
            <a:ext cx="549275" cy="1616075"/>
          </a:xfrm>
          <a:prstGeom prst="rect">
            <a:avLst/>
          </a:prstGeom>
          <a:noFill/>
          <a:ln w="9525">
            <a:noFill/>
          </a:ln>
        </p:spPr>
        <p:txBody>
          <a:bodyPr vert="eaVert" wrap="none">
            <a:spAutoFit/>
          </a:bodyPr>
          <a:lstStyle/>
          <a:p>
            <a:pPr algn="l"/>
            <a:r>
              <a:rPr lang="zh-CN" altLang="en-US" sz="2400" dirty="0">
                <a:solidFill>
                  <a:srgbClr val="008080"/>
                </a:solidFill>
                <a:latin typeface="Times New Roman" panose="02020603050405020304" pitchFamily="18" charset="0"/>
              </a:rPr>
              <a:t>签订合同额</a:t>
            </a:r>
            <a:endParaRPr lang="zh-CN" altLang="en-US" sz="2400" dirty="0">
              <a:solidFill>
                <a:srgbClr val="008080"/>
              </a:solidFill>
              <a:latin typeface="Times New Roman" panose="02020603050405020304" pitchFamily="18" charset="0"/>
            </a:endParaRPr>
          </a:p>
        </p:txBody>
      </p:sp>
      <p:sp>
        <p:nvSpPr>
          <p:cNvPr id="8197" name="AutoShape 9"/>
          <p:cNvSpPr/>
          <p:nvPr/>
        </p:nvSpPr>
        <p:spPr>
          <a:xfrm>
            <a:off x="1547813" y="3213100"/>
            <a:ext cx="144462" cy="2233613"/>
          </a:xfrm>
          <a:prstGeom prst="leftBrace">
            <a:avLst>
              <a:gd name="adj1" fmla="val 128846"/>
              <a:gd name="adj2" fmla="val 50000"/>
            </a:avLst>
          </a:prstGeom>
          <a:noFill/>
          <a:ln w="50800" cap="flat" cmpd="sng">
            <a:solidFill>
              <a:srgbClr val="FF0000"/>
            </a:solidFill>
            <a:prstDash val="solid"/>
            <a:headEnd type="none" w="med" len="med"/>
            <a:tailEnd type="none" w="med" len="med"/>
          </a:ln>
        </p:spPr>
        <p:txBody>
          <a:bodyPr wrap="none" anchor="ctr"/>
          <a:lstStyle/>
          <a:p>
            <a:endParaRPr lang="zh-CN" altLang="zh-CN" sz="9600" dirty="0">
              <a:latin typeface="Times New Roman" panose="02020603050405020304" pitchFamily="18" charset="0"/>
              <a:ea typeface="华文琥珀" panose="02010800040101010101" pitchFamily="2" charset="-122"/>
            </a:endParaRPr>
          </a:p>
        </p:txBody>
      </p:sp>
      <p:sp>
        <p:nvSpPr>
          <p:cNvPr id="8198" name="Text Box 10"/>
          <p:cNvSpPr txBox="1"/>
          <p:nvPr/>
        </p:nvSpPr>
        <p:spPr>
          <a:xfrm>
            <a:off x="1692275" y="3141663"/>
            <a:ext cx="2012950" cy="457200"/>
          </a:xfrm>
          <a:prstGeom prst="rect">
            <a:avLst/>
          </a:prstGeom>
          <a:noFill/>
          <a:ln w="9525">
            <a:noFill/>
          </a:ln>
        </p:spPr>
        <p:txBody>
          <a:bodyPr wrap="none">
            <a:spAutoFit/>
          </a:bodyPr>
          <a:lstStyle/>
          <a:p>
            <a:pPr algn="l"/>
            <a:r>
              <a:rPr lang="zh-CN" altLang="en-US" sz="2400" dirty="0">
                <a:solidFill>
                  <a:srgbClr val="008080"/>
                </a:solidFill>
                <a:latin typeface="Times New Roman" panose="02020603050405020304" pitchFamily="18" charset="0"/>
              </a:rPr>
              <a:t>本年新签合同</a:t>
            </a:r>
            <a:endParaRPr lang="zh-CN" altLang="en-US" sz="2400" dirty="0">
              <a:solidFill>
                <a:srgbClr val="008080"/>
              </a:solidFill>
              <a:latin typeface="Times New Roman" panose="02020603050405020304" pitchFamily="18" charset="0"/>
            </a:endParaRPr>
          </a:p>
        </p:txBody>
      </p:sp>
      <p:sp>
        <p:nvSpPr>
          <p:cNvPr id="8199" name="Text Box 11"/>
          <p:cNvSpPr txBox="1"/>
          <p:nvPr/>
        </p:nvSpPr>
        <p:spPr>
          <a:xfrm>
            <a:off x="1619250" y="5084763"/>
            <a:ext cx="2012950" cy="457200"/>
          </a:xfrm>
          <a:prstGeom prst="rect">
            <a:avLst/>
          </a:prstGeom>
          <a:noFill/>
          <a:ln w="9525">
            <a:noFill/>
          </a:ln>
        </p:spPr>
        <p:txBody>
          <a:bodyPr wrap="none">
            <a:spAutoFit/>
          </a:bodyPr>
          <a:lstStyle/>
          <a:p>
            <a:pPr algn="l"/>
            <a:r>
              <a:rPr lang="zh-CN" altLang="en-US" sz="2400" dirty="0">
                <a:solidFill>
                  <a:srgbClr val="008080"/>
                </a:solidFill>
                <a:latin typeface="Times New Roman" panose="02020603050405020304" pitchFamily="18" charset="0"/>
              </a:rPr>
              <a:t>上年结转合同</a:t>
            </a:r>
            <a:endParaRPr lang="zh-CN" altLang="en-US" sz="2400" dirty="0">
              <a:solidFill>
                <a:srgbClr val="008080"/>
              </a:solidFill>
              <a:latin typeface="Times New Roman" panose="02020603050405020304" pitchFamily="18" charset="0"/>
            </a:endParaRPr>
          </a:p>
        </p:txBody>
      </p:sp>
      <p:sp>
        <p:nvSpPr>
          <p:cNvPr id="8200" name="AutoShape 12"/>
          <p:cNvSpPr/>
          <p:nvPr/>
        </p:nvSpPr>
        <p:spPr>
          <a:xfrm>
            <a:off x="3708400" y="2565400"/>
            <a:ext cx="71438" cy="1584325"/>
          </a:xfrm>
          <a:prstGeom prst="leftBrace">
            <a:avLst>
              <a:gd name="adj1" fmla="val 184813"/>
              <a:gd name="adj2" fmla="val 50000"/>
            </a:avLst>
          </a:prstGeom>
          <a:noFill/>
          <a:ln w="50800" cap="flat" cmpd="sng">
            <a:solidFill>
              <a:srgbClr val="FF0000"/>
            </a:solidFill>
            <a:prstDash val="solid"/>
            <a:headEnd type="none" w="med" len="med"/>
            <a:tailEnd type="none" w="med" len="med"/>
          </a:ln>
        </p:spPr>
        <p:txBody>
          <a:bodyPr wrap="none" anchor="ctr"/>
          <a:lstStyle/>
          <a:p>
            <a:endParaRPr lang="zh-CN" altLang="zh-CN" sz="9600" dirty="0">
              <a:latin typeface="Times New Roman" panose="02020603050405020304" pitchFamily="18" charset="0"/>
              <a:ea typeface="华文琥珀" panose="02010800040101010101" pitchFamily="2" charset="-122"/>
            </a:endParaRPr>
          </a:p>
        </p:txBody>
      </p:sp>
      <p:sp>
        <p:nvSpPr>
          <p:cNvPr id="8201" name="Text Box 14"/>
          <p:cNvSpPr txBox="1"/>
          <p:nvPr/>
        </p:nvSpPr>
        <p:spPr>
          <a:xfrm>
            <a:off x="3708400" y="2420938"/>
            <a:ext cx="4756150" cy="457200"/>
          </a:xfrm>
          <a:prstGeom prst="rect">
            <a:avLst/>
          </a:prstGeom>
          <a:noFill/>
          <a:ln w="9525">
            <a:noFill/>
          </a:ln>
        </p:spPr>
        <p:txBody>
          <a:bodyPr wrap="none">
            <a:spAutoFit/>
          </a:bodyPr>
          <a:lstStyle/>
          <a:p>
            <a:pPr algn="l"/>
            <a:r>
              <a:rPr lang="zh-CN" altLang="en-US" sz="2400" dirty="0">
                <a:solidFill>
                  <a:srgbClr val="FF0000"/>
                </a:solidFill>
                <a:latin typeface="Times New Roman" panose="02020603050405020304" pitchFamily="18" charset="0"/>
              </a:rPr>
              <a:t>同建筑业企业签订合同（不包含）</a:t>
            </a:r>
            <a:endParaRPr lang="zh-CN" altLang="en-US" sz="2400" dirty="0">
              <a:solidFill>
                <a:srgbClr val="FF0000"/>
              </a:solidFill>
              <a:latin typeface="Times New Roman" panose="02020603050405020304" pitchFamily="18" charset="0"/>
            </a:endParaRPr>
          </a:p>
        </p:txBody>
      </p:sp>
      <p:sp>
        <p:nvSpPr>
          <p:cNvPr id="8202" name="Text Box 15"/>
          <p:cNvSpPr txBox="1"/>
          <p:nvPr/>
        </p:nvSpPr>
        <p:spPr>
          <a:xfrm>
            <a:off x="3708400" y="3644900"/>
            <a:ext cx="4146550" cy="457200"/>
          </a:xfrm>
          <a:prstGeom prst="rect">
            <a:avLst/>
          </a:prstGeom>
          <a:noFill/>
          <a:ln w="9525">
            <a:noFill/>
          </a:ln>
        </p:spPr>
        <p:txBody>
          <a:bodyPr wrap="none">
            <a:spAutoFit/>
          </a:bodyPr>
          <a:lstStyle/>
          <a:p>
            <a:pPr algn="l"/>
            <a:r>
              <a:rPr lang="zh-CN" altLang="en-US" sz="2400" dirty="0">
                <a:solidFill>
                  <a:srgbClr val="008080"/>
                </a:solidFill>
                <a:latin typeface="Times New Roman" panose="02020603050405020304" pitchFamily="18" charset="0"/>
              </a:rPr>
              <a:t>同建设单位（业主）签订合同</a:t>
            </a:r>
            <a:endParaRPr lang="zh-CN" altLang="en-US" sz="2400" dirty="0">
              <a:solidFill>
                <a:srgbClr val="008080"/>
              </a:solidFill>
              <a:latin typeface="Times New Roman" panose="02020603050405020304" pitchFamily="18" charset="0"/>
            </a:endParaRPr>
          </a:p>
        </p:txBody>
      </p:sp>
      <p:sp>
        <p:nvSpPr>
          <p:cNvPr id="8203" name="AutoShape 16"/>
          <p:cNvSpPr/>
          <p:nvPr/>
        </p:nvSpPr>
        <p:spPr>
          <a:xfrm>
            <a:off x="3635375" y="4508500"/>
            <a:ext cx="71438" cy="1584325"/>
          </a:xfrm>
          <a:prstGeom prst="leftBrace">
            <a:avLst>
              <a:gd name="adj1" fmla="val 184813"/>
              <a:gd name="adj2" fmla="val 50000"/>
            </a:avLst>
          </a:prstGeom>
          <a:noFill/>
          <a:ln w="50800" cap="flat" cmpd="sng">
            <a:solidFill>
              <a:srgbClr val="FF0000"/>
            </a:solidFill>
            <a:prstDash val="solid"/>
            <a:headEnd type="none" w="med" len="med"/>
            <a:tailEnd type="none" w="med" len="med"/>
          </a:ln>
        </p:spPr>
        <p:txBody>
          <a:bodyPr wrap="none" anchor="ctr"/>
          <a:lstStyle/>
          <a:p>
            <a:endParaRPr lang="zh-CN" altLang="zh-CN" sz="9600" dirty="0">
              <a:latin typeface="Times New Roman" panose="02020603050405020304" pitchFamily="18" charset="0"/>
              <a:ea typeface="华文琥珀" panose="02010800040101010101" pitchFamily="2" charset="-122"/>
            </a:endParaRPr>
          </a:p>
        </p:txBody>
      </p:sp>
      <p:sp>
        <p:nvSpPr>
          <p:cNvPr id="8204" name="Rectangle 17"/>
          <p:cNvSpPr/>
          <p:nvPr/>
        </p:nvSpPr>
        <p:spPr>
          <a:xfrm>
            <a:off x="3708400" y="5445125"/>
            <a:ext cx="5688013" cy="457200"/>
          </a:xfrm>
          <a:prstGeom prst="rect">
            <a:avLst/>
          </a:prstGeom>
          <a:noFill/>
          <a:ln w="9525">
            <a:noFill/>
          </a:ln>
        </p:spPr>
        <p:txBody>
          <a:bodyPr>
            <a:spAutoFit/>
          </a:bodyPr>
          <a:lstStyle/>
          <a:p>
            <a:pPr algn="l"/>
            <a:r>
              <a:rPr lang="zh-CN" altLang="en-US" sz="2400" dirty="0">
                <a:solidFill>
                  <a:srgbClr val="FF0000"/>
                </a:solidFill>
                <a:latin typeface="Times New Roman" panose="02020603050405020304" pitchFamily="18" charset="0"/>
              </a:rPr>
              <a:t>同建筑业企业签订合同结转量（不包含）</a:t>
            </a:r>
            <a:endParaRPr lang="zh-CN" altLang="en-US" sz="2400" dirty="0">
              <a:solidFill>
                <a:srgbClr val="FF0000"/>
              </a:solidFill>
              <a:latin typeface="Times New Roman" panose="02020603050405020304" pitchFamily="18" charset="0"/>
            </a:endParaRPr>
          </a:p>
        </p:txBody>
      </p:sp>
      <p:sp>
        <p:nvSpPr>
          <p:cNvPr id="8205" name="Text Box 18"/>
          <p:cNvSpPr txBox="1"/>
          <p:nvPr/>
        </p:nvSpPr>
        <p:spPr>
          <a:xfrm>
            <a:off x="3708400" y="4437063"/>
            <a:ext cx="5060950" cy="457200"/>
          </a:xfrm>
          <a:prstGeom prst="rect">
            <a:avLst/>
          </a:prstGeom>
          <a:noFill/>
          <a:ln w="9525">
            <a:noFill/>
          </a:ln>
        </p:spPr>
        <p:txBody>
          <a:bodyPr wrap="none">
            <a:spAutoFit/>
          </a:bodyPr>
          <a:lstStyle/>
          <a:p>
            <a:pPr algn="l"/>
            <a:r>
              <a:rPr lang="zh-CN" altLang="en-US" sz="2400" dirty="0">
                <a:solidFill>
                  <a:srgbClr val="008080"/>
                </a:solidFill>
                <a:latin typeface="Times New Roman" panose="02020603050405020304" pitchFamily="18" charset="0"/>
              </a:rPr>
              <a:t>同建设单位（业主）签订合同结转量</a:t>
            </a:r>
            <a:endParaRPr lang="zh-CN" altLang="en-US" sz="2400" dirty="0">
              <a:solidFill>
                <a:srgbClr val="008080"/>
              </a:solidFill>
              <a:latin typeface="Times New Roman" panose="02020603050405020304" pitchFamily="18" charset="0"/>
            </a:endParaRPr>
          </a:p>
        </p:txBody>
      </p:sp>
      <p:sp>
        <p:nvSpPr>
          <p:cNvPr id="8206" name="Rectangle 22"/>
          <p:cNvSpPr/>
          <p:nvPr/>
        </p:nvSpPr>
        <p:spPr>
          <a:xfrm>
            <a:off x="1331913" y="115888"/>
            <a:ext cx="7272337" cy="701675"/>
          </a:xfrm>
          <a:prstGeom prst="rect">
            <a:avLst/>
          </a:prstGeom>
          <a:noFill/>
          <a:ln w="9525">
            <a:noFill/>
          </a:ln>
        </p:spPr>
        <p:txBody>
          <a:bodyPr>
            <a:spAutoFit/>
          </a:bodyPr>
          <a:lstStyle/>
          <a:p>
            <a:pPr algn="l"/>
            <a:r>
              <a:rPr lang="zh-CN" altLang="en-US" sz="4000" b="1" dirty="0">
                <a:solidFill>
                  <a:srgbClr val="FF0000"/>
                </a:solidFill>
                <a:latin typeface="Times New Roman" panose="02020603050405020304" pitchFamily="18" charset="0"/>
              </a:rPr>
              <a:t>二、主要指标填报及审核要点</a:t>
            </a:r>
            <a:endParaRPr lang="zh-CN" altLang="en-US" sz="4000" b="1" dirty="0">
              <a:solidFill>
                <a:srgbClr val="FF0000"/>
              </a:solidFill>
              <a:latin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218" name="AutoShape 3"/>
          <p:cNvCxnSpPr/>
          <p:nvPr/>
        </p:nvCxnSpPr>
        <p:spPr>
          <a:xfrm>
            <a:off x="755650" y="1052513"/>
            <a:ext cx="7956550" cy="0"/>
          </a:xfrm>
          <a:prstGeom prst="straightConnector1">
            <a:avLst/>
          </a:prstGeom>
          <a:ln w="34925" cap="flat" cmpd="sng">
            <a:solidFill>
              <a:srgbClr val="008000"/>
            </a:solidFill>
            <a:prstDash val="solid"/>
            <a:headEnd type="none" w="med" len="med"/>
            <a:tailEnd type="none" w="med" len="med"/>
          </a:ln>
        </p:spPr>
      </p:cxnSp>
      <p:sp>
        <p:nvSpPr>
          <p:cNvPr id="9219" name="Rectangle 13"/>
          <p:cNvSpPr/>
          <p:nvPr/>
        </p:nvSpPr>
        <p:spPr>
          <a:xfrm>
            <a:off x="1476375" y="1557338"/>
            <a:ext cx="7199313" cy="457200"/>
          </a:xfrm>
          <a:prstGeom prst="rect">
            <a:avLst/>
          </a:prstGeom>
          <a:noFill/>
          <a:ln w="9525">
            <a:noFill/>
          </a:ln>
        </p:spPr>
        <p:txBody>
          <a:bodyPr>
            <a:spAutoFit/>
          </a:bodyPr>
          <a:lstStyle/>
          <a:p>
            <a:pPr algn="l"/>
            <a:endParaRPr lang="zh-CN" altLang="zh-CN" sz="2400" dirty="0">
              <a:solidFill>
                <a:srgbClr val="FF0000"/>
              </a:solidFill>
              <a:latin typeface="Times New Roman" panose="02020603050405020304" pitchFamily="18" charset="0"/>
            </a:endParaRPr>
          </a:p>
        </p:txBody>
      </p:sp>
      <p:sp>
        <p:nvSpPr>
          <p:cNvPr id="9220" name="Text Box 15"/>
          <p:cNvSpPr txBox="1"/>
          <p:nvPr/>
        </p:nvSpPr>
        <p:spPr>
          <a:xfrm>
            <a:off x="1187450" y="1412875"/>
            <a:ext cx="7632700" cy="4108450"/>
          </a:xfrm>
          <a:prstGeom prst="rect">
            <a:avLst/>
          </a:prstGeom>
          <a:noFill/>
          <a:ln w="9525">
            <a:noFill/>
          </a:ln>
        </p:spPr>
        <p:txBody>
          <a:bodyPr>
            <a:spAutoFit/>
          </a:bodyPr>
          <a:lstStyle/>
          <a:p>
            <a:pPr algn="l"/>
            <a:r>
              <a:rPr lang="zh-CN" altLang="en-US" sz="2400" b="1" dirty="0">
                <a:solidFill>
                  <a:srgbClr val="008080"/>
                </a:solidFill>
                <a:latin typeface="Times New Roman" panose="02020603050405020304" pitchFamily="18" charset="0"/>
              </a:rPr>
              <a:t>对于集团企业以及有分公司的企业要注意：</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上报本集团的合同额</a:t>
            </a:r>
            <a:r>
              <a:rPr lang="en-US" altLang="zh-CN" sz="2400" b="1" dirty="0">
                <a:solidFill>
                  <a:srgbClr val="008080"/>
                </a:solidFill>
                <a:latin typeface="Times New Roman" panose="02020603050405020304" pitchFamily="18" charset="0"/>
              </a:rPr>
              <a:t>3</a:t>
            </a:r>
            <a:r>
              <a:rPr lang="zh-CN" altLang="en-US" sz="2400" b="1" dirty="0">
                <a:solidFill>
                  <a:srgbClr val="008080"/>
                </a:solidFill>
                <a:latin typeface="Times New Roman" panose="02020603050405020304" pitchFamily="18" charset="0"/>
              </a:rPr>
              <a:t>个指标，口径与上报国家统计局以及住建部门的报表口径是不一样的。</a:t>
            </a:r>
            <a:endParaRPr lang="zh-CN" altLang="en-US" sz="2400" b="1" dirty="0">
              <a:solidFill>
                <a:srgbClr val="008080"/>
              </a:solidFill>
              <a:latin typeface="Times New Roman" panose="02020603050405020304" pitchFamily="18" charset="0"/>
            </a:endParaRPr>
          </a:p>
          <a:p>
            <a:pPr algn="l"/>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比如：本集团公司从集团外的建筑业企业签订的合同，可以上报本集团，但是不可以上报国家统计局和住建部门。</a:t>
            </a:r>
            <a:endParaRPr lang="zh-CN" altLang="en-US" sz="2400" b="1" dirty="0">
              <a:solidFill>
                <a:srgbClr val="008080"/>
              </a:solidFill>
              <a:latin typeface="Times New Roman" panose="02020603050405020304" pitchFamily="18" charset="0"/>
            </a:endParaRPr>
          </a:p>
          <a:p>
            <a:pPr algn="l"/>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这个指标根据管理范围的不同，作用是不一样的。</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填报的内容也就不一样。</a:t>
            </a:r>
            <a:endParaRPr lang="zh-CN" altLang="en-US" sz="2400" b="1" dirty="0">
              <a:solidFill>
                <a:srgbClr val="008080"/>
              </a:solidFill>
              <a:latin typeface="Times New Roman" panose="02020603050405020304" pitchFamily="18" charset="0"/>
            </a:endParaRPr>
          </a:p>
          <a:p>
            <a:pPr algn="l"/>
            <a:endParaRPr lang="en-US" altLang="zh-CN" sz="2400" b="1" dirty="0">
              <a:solidFill>
                <a:srgbClr val="008080"/>
              </a:solidFill>
              <a:latin typeface="Times New Roman" panose="02020603050405020304" pitchFamily="18" charset="0"/>
            </a:endParaRPr>
          </a:p>
        </p:txBody>
      </p:sp>
      <p:sp>
        <p:nvSpPr>
          <p:cNvPr id="9221" name="Rectangle 17"/>
          <p:cNvSpPr/>
          <p:nvPr/>
        </p:nvSpPr>
        <p:spPr>
          <a:xfrm>
            <a:off x="1187450" y="260350"/>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242" name="AutoShape 3"/>
          <p:cNvCxnSpPr/>
          <p:nvPr/>
        </p:nvCxnSpPr>
        <p:spPr>
          <a:xfrm>
            <a:off x="827088" y="908050"/>
            <a:ext cx="7956550" cy="0"/>
          </a:xfrm>
          <a:prstGeom prst="straightConnector1">
            <a:avLst/>
          </a:prstGeom>
          <a:ln w="34925" cap="flat" cmpd="sng">
            <a:solidFill>
              <a:srgbClr val="008000"/>
            </a:solidFill>
            <a:prstDash val="solid"/>
            <a:headEnd type="none" w="med" len="med"/>
            <a:tailEnd type="none" w="med" len="med"/>
          </a:ln>
        </p:spPr>
      </p:cxnSp>
      <p:sp>
        <p:nvSpPr>
          <p:cNvPr id="10243" name="Rectangle 4"/>
          <p:cNvSpPr/>
          <p:nvPr/>
        </p:nvSpPr>
        <p:spPr>
          <a:xfrm>
            <a:off x="1476375" y="1557338"/>
            <a:ext cx="7199313" cy="457200"/>
          </a:xfrm>
          <a:prstGeom prst="rect">
            <a:avLst/>
          </a:prstGeom>
          <a:noFill/>
          <a:ln w="9525">
            <a:noFill/>
          </a:ln>
        </p:spPr>
        <p:txBody>
          <a:bodyPr>
            <a:spAutoFit/>
          </a:bodyPr>
          <a:lstStyle/>
          <a:p>
            <a:pPr algn="l"/>
            <a:endParaRPr lang="zh-CN" altLang="zh-CN" sz="2400" dirty="0">
              <a:solidFill>
                <a:srgbClr val="FF0000"/>
              </a:solidFill>
              <a:latin typeface="Times New Roman" panose="02020603050405020304" pitchFamily="18" charset="0"/>
            </a:endParaRPr>
          </a:p>
        </p:txBody>
      </p:sp>
      <p:sp>
        <p:nvSpPr>
          <p:cNvPr id="10244" name="Text Box 5"/>
          <p:cNvSpPr txBox="1"/>
          <p:nvPr/>
        </p:nvSpPr>
        <p:spPr>
          <a:xfrm>
            <a:off x="755650" y="1052513"/>
            <a:ext cx="7705725" cy="3013075"/>
          </a:xfrm>
          <a:prstGeom prst="rect">
            <a:avLst/>
          </a:prstGeom>
          <a:noFill/>
          <a:ln w="9525">
            <a:noFill/>
          </a:ln>
        </p:spPr>
        <p:txBody>
          <a:bodyPr>
            <a:spAutoFit/>
          </a:bodyPr>
          <a:lstStyle/>
          <a:p>
            <a:pPr algn="l"/>
            <a:r>
              <a:rPr lang="zh-CN" altLang="en-US" sz="2400" b="1" dirty="0">
                <a:solidFill>
                  <a:srgbClr val="008080"/>
                </a:solidFill>
                <a:latin typeface="Times New Roman" panose="02020603050405020304" pitchFamily="18" charset="0"/>
              </a:rPr>
              <a:t>例如：甲建筑公司下属三个子公司</a:t>
            </a:r>
            <a:r>
              <a:rPr lang="en-US" altLang="zh-CN" sz="2400" b="1" dirty="0">
                <a:solidFill>
                  <a:srgbClr val="008080"/>
                </a:solidFill>
                <a:latin typeface="Times New Roman" panose="02020603050405020304" pitchFamily="18" charset="0"/>
              </a:rPr>
              <a:t>A</a:t>
            </a:r>
            <a:r>
              <a:rPr lang="zh-CN" altLang="en-US" sz="2400" b="1" dirty="0">
                <a:solidFill>
                  <a:srgbClr val="008080"/>
                </a:solidFill>
                <a:latin typeface="Times New Roman" panose="02020603050405020304" pitchFamily="18" charset="0"/>
              </a:rPr>
              <a:t>、</a:t>
            </a:r>
            <a:r>
              <a:rPr lang="en-US" altLang="zh-CN" sz="2400" b="1" dirty="0">
                <a:solidFill>
                  <a:srgbClr val="008080"/>
                </a:solidFill>
                <a:latin typeface="Times New Roman" panose="02020603050405020304" pitchFamily="18" charset="0"/>
              </a:rPr>
              <a:t>B</a:t>
            </a:r>
            <a:r>
              <a:rPr lang="zh-CN" altLang="en-US" sz="2400" b="1" dirty="0">
                <a:solidFill>
                  <a:srgbClr val="008080"/>
                </a:solidFill>
                <a:latin typeface="Times New Roman" panose="02020603050405020304" pitchFamily="18" charset="0"/>
              </a:rPr>
              <a:t>、</a:t>
            </a:r>
            <a:r>
              <a:rPr lang="en-US" altLang="zh-CN" sz="2400" b="1" dirty="0">
                <a:solidFill>
                  <a:srgbClr val="008080"/>
                </a:solidFill>
                <a:latin typeface="Times New Roman" panose="02020603050405020304" pitchFamily="18" charset="0"/>
              </a:rPr>
              <a:t>C,</a:t>
            </a:r>
            <a:r>
              <a:rPr lang="zh-CN" altLang="en-US" sz="2400" b="1" dirty="0">
                <a:solidFill>
                  <a:srgbClr val="008080"/>
                </a:solidFill>
                <a:latin typeface="Times New Roman" panose="02020603050405020304" pitchFamily="18" charset="0"/>
              </a:rPr>
              <a:t>都是独立法 </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人。</a:t>
            </a:r>
            <a:r>
              <a:rPr lang="en-US" altLang="zh-CN" sz="2400" b="1" dirty="0">
                <a:solidFill>
                  <a:srgbClr val="008080"/>
                </a:solidFill>
                <a:latin typeface="Times New Roman" panose="02020603050405020304" pitchFamily="18" charset="0"/>
              </a:rPr>
              <a:t>1-6</a:t>
            </a:r>
            <a:r>
              <a:rPr lang="zh-CN" altLang="en-US" sz="2400" b="1" dirty="0">
                <a:solidFill>
                  <a:srgbClr val="008080"/>
                </a:solidFill>
                <a:latin typeface="Times New Roman" panose="02020603050405020304" pitchFamily="18" charset="0"/>
              </a:rPr>
              <a:t>月，甲建筑业司从某钢铁厂承包了</a:t>
            </a:r>
            <a:r>
              <a:rPr lang="en-US" altLang="zh-CN" sz="2400" b="1" dirty="0">
                <a:solidFill>
                  <a:srgbClr val="008080"/>
                </a:solidFill>
                <a:latin typeface="Times New Roman" panose="02020603050405020304" pitchFamily="18" charset="0"/>
              </a:rPr>
              <a:t>300</a:t>
            </a:r>
            <a:r>
              <a:rPr lang="zh-CN" altLang="en-US" sz="2400" b="1" dirty="0">
                <a:solidFill>
                  <a:srgbClr val="008080"/>
                </a:solidFill>
                <a:latin typeface="Times New Roman" panose="02020603050405020304" pitchFamily="18" charset="0"/>
              </a:rPr>
              <a:t>万</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元的安装合同；</a:t>
            </a:r>
            <a:r>
              <a:rPr lang="en-US" altLang="zh-CN" sz="2400" b="1" dirty="0">
                <a:solidFill>
                  <a:srgbClr val="008080"/>
                </a:solidFill>
                <a:latin typeface="Times New Roman" panose="02020603050405020304" pitchFamily="18" charset="0"/>
              </a:rPr>
              <a:t>A</a:t>
            </a:r>
            <a:r>
              <a:rPr lang="zh-CN" altLang="en-US" sz="2400" b="1" dirty="0">
                <a:solidFill>
                  <a:srgbClr val="008080"/>
                </a:solidFill>
                <a:latin typeface="Times New Roman" panose="02020603050405020304" pitchFamily="18" charset="0"/>
              </a:rPr>
              <a:t>从乙建筑公司分包了</a:t>
            </a:r>
            <a:r>
              <a:rPr lang="en-US" altLang="zh-CN" sz="2400" b="1" dirty="0">
                <a:solidFill>
                  <a:srgbClr val="008080"/>
                </a:solidFill>
                <a:latin typeface="Times New Roman" panose="02020603050405020304" pitchFamily="18" charset="0"/>
              </a:rPr>
              <a:t>100</a:t>
            </a:r>
            <a:r>
              <a:rPr lang="zh-CN" altLang="en-US" sz="2400" b="1" dirty="0">
                <a:solidFill>
                  <a:srgbClr val="008080"/>
                </a:solidFill>
                <a:latin typeface="Times New Roman" panose="02020603050405020304" pitchFamily="18" charset="0"/>
              </a:rPr>
              <a:t>万元  </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的施工合同，从教育局承包了</a:t>
            </a:r>
            <a:r>
              <a:rPr lang="en-US" altLang="zh-CN" sz="2400" b="1" dirty="0">
                <a:solidFill>
                  <a:srgbClr val="008080"/>
                </a:solidFill>
                <a:latin typeface="Times New Roman" panose="02020603050405020304" pitchFamily="18" charset="0"/>
              </a:rPr>
              <a:t>200</a:t>
            </a:r>
            <a:r>
              <a:rPr lang="zh-CN" altLang="en-US" sz="2400" b="1" dirty="0">
                <a:solidFill>
                  <a:srgbClr val="008080"/>
                </a:solidFill>
                <a:latin typeface="Times New Roman" panose="02020603050405020304" pitchFamily="18" charset="0"/>
              </a:rPr>
              <a:t>万元施工合同； </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a:t>
            </a:r>
            <a:r>
              <a:rPr lang="en-US" altLang="zh-CN" sz="2400" b="1" dirty="0">
                <a:solidFill>
                  <a:srgbClr val="008080"/>
                </a:solidFill>
                <a:latin typeface="Times New Roman" panose="02020603050405020304" pitchFamily="18" charset="0"/>
              </a:rPr>
              <a:t>B</a:t>
            </a:r>
            <a:r>
              <a:rPr lang="zh-CN" altLang="en-US" sz="2400" b="1" dirty="0">
                <a:solidFill>
                  <a:srgbClr val="008080"/>
                </a:solidFill>
                <a:latin typeface="Times New Roman" panose="02020603050405020304" pitchFamily="18" charset="0"/>
              </a:rPr>
              <a:t>从</a:t>
            </a:r>
            <a:r>
              <a:rPr lang="en-US" altLang="zh-CN" sz="2400" b="1" dirty="0">
                <a:solidFill>
                  <a:srgbClr val="008080"/>
                </a:solidFill>
                <a:latin typeface="Times New Roman" panose="02020603050405020304" pitchFamily="18" charset="0"/>
              </a:rPr>
              <a:t>A </a:t>
            </a:r>
            <a:r>
              <a:rPr lang="zh-CN" altLang="en-US" sz="2400" b="1" dirty="0">
                <a:solidFill>
                  <a:srgbClr val="008080"/>
                </a:solidFill>
                <a:latin typeface="Times New Roman" panose="02020603050405020304" pitchFamily="18" charset="0"/>
              </a:rPr>
              <a:t>分包了</a:t>
            </a:r>
            <a:r>
              <a:rPr lang="en-US" altLang="zh-CN" sz="2400" b="1" dirty="0">
                <a:solidFill>
                  <a:srgbClr val="008080"/>
                </a:solidFill>
                <a:latin typeface="Times New Roman" panose="02020603050405020304" pitchFamily="18" charset="0"/>
              </a:rPr>
              <a:t>50</a:t>
            </a:r>
            <a:r>
              <a:rPr lang="zh-CN" altLang="en-US" sz="2400" b="1" dirty="0">
                <a:solidFill>
                  <a:srgbClr val="008080"/>
                </a:solidFill>
                <a:latin typeface="Times New Roman" panose="02020603050405020304" pitchFamily="18" charset="0"/>
              </a:rPr>
              <a:t>万元施工合同，</a:t>
            </a:r>
            <a:r>
              <a:rPr lang="en-US" altLang="zh-CN" sz="2400" b="1" dirty="0">
                <a:solidFill>
                  <a:srgbClr val="008080"/>
                </a:solidFill>
                <a:latin typeface="Times New Roman" panose="02020603050405020304" pitchFamily="18" charset="0"/>
              </a:rPr>
              <a:t>C</a:t>
            </a:r>
            <a:r>
              <a:rPr lang="zh-CN" altLang="en-US" sz="2400" b="1" dirty="0">
                <a:solidFill>
                  <a:srgbClr val="008080"/>
                </a:solidFill>
                <a:latin typeface="Times New Roman" panose="02020603050405020304" pitchFamily="18" charset="0"/>
              </a:rPr>
              <a:t>从工厂丙承包了 </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a:t>
            </a:r>
            <a:r>
              <a:rPr lang="en-US" altLang="zh-CN" sz="2400" b="1" dirty="0">
                <a:solidFill>
                  <a:srgbClr val="008080"/>
                </a:solidFill>
                <a:latin typeface="Times New Roman" panose="02020603050405020304" pitchFamily="18" charset="0"/>
              </a:rPr>
              <a:t>500</a:t>
            </a:r>
            <a:r>
              <a:rPr lang="zh-CN" altLang="en-US" sz="2400" b="1" dirty="0">
                <a:solidFill>
                  <a:srgbClr val="008080"/>
                </a:solidFill>
                <a:latin typeface="Times New Roman" panose="02020603050405020304" pitchFamily="18" charset="0"/>
              </a:rPr>
              <a:t>万元施工合同，从总公司甲承包了</a:t>
            </a:r>
            <a:r>
              <a:rPr lang="en-US" altLang="zh-CN" sz="2400" b="1" dirty="0">
                <a:solidFill>
                  <a:srgbClr val="008080"/>
                </a:solidFill>
                <a:latin typeface="Times New Roman" panose="02020603050405020304" pitchFamily="18" charset="0"/>
              </a:rPr>
              <a:t>50</a:t>
            </a:r>
            <a:r>
              <a:rPr lang="zh-CN" altLang="en-US" sz="2400" b="1" dirty="0">
                <a:solidFill>
                  <a:srgbClr val="008080"/>
                </a:solidFill>
                <a:latin typeface="Times New Roman" panose="02020603050405020304" pitchFamily="18" charset="0"/>
              </a:rPr>
              <a:t>万元安装</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合同。请问甲建筑业司、 </a:t>
            </a:r>
            <a:r>
              <a:rPr lang="en-US" altLang="zh-CN" sz="2400" b="1" dirty="0">
                <a:solidFill>
                  <a:srgbClr val="008080"/>
                </a:solidFill>
                <a:latin typeface="Times New Roman" panose="02020603050405020304" pitchFamily="18" charset="0"/>
              </a:rPr>
              <a:t>A</a:t>
            </a:r>
            <a:r>
              <a:rPr lang="zh-CN" altLang="en-US" sz="2400" b="1" dirty="0">
                <a:solidFill>
                  <a:srgbClr val="008080"/>
                </a:solidFill>
                <a:latin typeface="Times New Roman" panose="02020603050405020304" pitchFamily="18" charset="0"/>
              </a:rPr>
              <a:t>、</a:t>
            </a:r>
            <a:r>
              <a:rPr lang="en-US" altLang="zh-CN" sz="2400" b="1" dirty="0">
                <a:solidFill>
                  <a:srgbClr val="008080"/>
                </a:solidFill>
                <a:latin typeface="Times New Roman" panose="02020603050405020304" pitchFamily="18" charset="0"/>
              </a:rPr>
              <a:t>B</a:t>
            </a:r>
            <a:r>
              <a:rPr lang="zh-CN" altLang="en-US" sz="2400" b="1" dirty="0">
                <a:solidFill>
                  <a:srgbClr val="008080"/>
                </a:solidFill>
                <a:latin typeface="Times New Roman" panose="02020603050405020304" pitchFamily="18" charset="0"/>
              </a:rPr>
              <a:t>、</a:t>
            </a:r>
            <a:r>
              <a:rPr lang="en-US" altLang="zh-CN" sz="2400" b="1" dirty="0">
                <a:solidFill>
                  <a:srgbClr val="008080"/>
                </a:solidFill>
                <a:latin typeface="Times New Roman" panose="02020603050405020304" pitchFamily="18" charset="0"/>
              </a:rPr>
              <a:t>C</a:t>
            </a:r>
            <a:r>
              <a:rPr lang="zh-CN" altLang="en-US" sz="2400" b="1" dirty="0">
                <a:solidFill>
                  <a:srgbClr val="008080"/>
                </a:solidFill>
                <a:latin typeface="Times New Roman" panose="02020603050405020304" pitchFamily="18" charset="0"/>
              </a:rPr>
              <a:t>各自该 如何报 </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送国家统计局和住建部门的报表？</a:t>
            </a:r>
            <a:endParaRPr lang="zh-CN" altLang="en-US" sz="2400" b="1" dirty="0">
              <a:solidFill>
                <a:srgbClr val="008080"/>
              </a:solidFill>
              <a:latin typeface="Times New Roman" panose="02020603050405020304" pitchFamily="18" charset="0"/>
            </a:endParaRPr>
          </a:p>
        </p:txBody>
      </p:sp>
      <p:sp>
        <p:nvSpPr>
          <p:cNvPr id="10245" name="Text Box 6"/>
          <p:cNvSpPr txBox="1"/>
          <p:nvPr/>
        </p:nvSpPr>
        <p:spPr>
          <a:xfrm>
            <a:off x="1403350" y="4076700"/>
            <a:ext cx="6686550" cy="3038475"/>
          </a:xfrm>
          <a:prstGeom prst="rect">
            <a:avLst/>
          </a:prstGeom>
          <a:noFill/>
          <a:ln w="25400" cap="flat" cmpd="sng">
            <a:solidFill>
              <a:srgbClr val="FF9900"/>
            </a:solidFill>
            <a:prstDash val="solid"/>
            <a:miter/>
            <a:headEnd type="none" w="med" len="med"/>
            <a:tailEnd type="none" w="med" len="med"/>
          </a:ln>
        </p:spPr>
        <p:txBody>
          <a:bodyPr wrap="none">
            <a:spAutoFit/>
          </a:bodyPr>
          <a:lstStyle/>
          <a:p>
            <a:pPr algn="l"/>
            <a:r>
              <a:rPr lang="zh-CN" altLang="en-US" sz="2400" b="1" dirty="0">
                <a:solidFill>
                  <a:srgbClr val="008080"/>
                </a:solidFill>
                <a:latin typeface="Times New Roman" panose="02020603050405020304" pitchFamily="18" charset="0"/>
              </a:rPr>
              <a:t>新签 合同额    上报国家统计局            上报总公司</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                             和住建部门</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甲建筑公司          </a:t>
            </a:r>
            <a:r>
              <a:rPr lang="en-US" altLang="zh-CN" sz="2400" b="1" dirty="0">
                <a:solidFill>
                  <a:srgbClr val="008080"/>
                </a:solidFill>
                <a:latin typeface="Times New Roman" panose="02020603050405020304" pitchFamily="18" charset="0"/>
              </a:rPr>
              <a:t>300</a:t>
            </a:r>
            <a:r>
              <a:rPr lang="zh-CN" altLang="en-US" sz="2400" b="1" dirty="0">
                <a:solidFill>
                  <a:srgbClr val="008080"/>
                </a:solidFill>
                <a:latin typeface="Times New Roman" panose="02020603050405020304" pitchFamily="18" charset="0"/>
              </a:rPr>
              <a:t>万元                       </a:t>
            </a:r>
            <a:r>
              <a:rPr lang="en-US" altLang="zh-CN" sz="2400" b="1" dirty="0">
                <a:solidFill>
                  <a:srgbClr val="008080"/>
                </a:solidFill>
                <a:latin typeface="Times New Roman" panose="02020603050405020304" pitchFamily="18" charset="0"/>
              </a:rPr>
              <a:t>300</a:t>
            </a:r>
            <a:r>
              <a:rPr lang="zh-CN" altLang="en-US" sz="2400" b="1" dirty="0">
                <a:solidFill>
                  <a:srgbClr val="008080"/>
                </a:solidFill>
                <a:latin typeface="Times New Roman" panose="02020603050405020304" pitchFamily="18" charset="0"/>
              </a:rPr>
              <a:t>万元</a:t>
            </a:r>
            <a:endParaRPr lang="zh-CN" altLang="en-US"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子公司</a:t>
            </a:r>
            <a:r>
              <a:rPr lang="en-US" altLang="zh-CN" sz="2400" b="1" dirty="0">
                <a:solidFill>
                  <a:srgbClr val="008080"/>
                </a:solidFill>
                <a:latin typeface="Times New Roman" panose="02020603050405020304" pitchFamily="18" charset="0"/>
              </a:rPr>
              <a:t>A               200</a:t>
            </a:r>
            <a:r>
              <a:rPr lang="zh-CN" altLang="en-US" sz="2400" b="1" dirty="0">
                <a:solidFill>
                  <a:srgbClr val="008080"/>
                </a:solidFill>
                <a:latin typeface="Times New Roman" panose="02020603050405020304" pitchFamily="18" charset="0"/>
              </a:rPr>
              <a:t>万元                       </a:t>
            </a:r>
            <a:r>
              <a:rPr lang="en-US" altLang="zh-CN" sz="2400" b="1" dirty="0">
                <a:solidFill>
                  <a:srgbClr val="008080"/>
                </a:solidFill>
                <a:latin typeface="Times New Roman" panose="02020603050405020304" pitchFamily="18" charset="0"/>
              </a:rPr>
              <a:t>100+200</a:t>
            </a:r>
            <a:endParaRPr lang="en-US" altLang="zh-CN"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子公司</a:t>
            </a:r>
            <a:r>
              <a:rPr lang="en-US" altLang="zh-CN" sz="2400" b="1" dirty="0">
                <a:solidFill>
                  <a:srgbClr val="008080"/>
                </a:solidFill>
                <a:latin typeface="Times New Roman" panose="02020603050405020304" pitchFamily="18" charset="0"/>
              </a:rPr>
              <a:t>B               0                                          0</a:t>
            </a:r>
            <a:endParaRPr lang="en-US" altLang="zh-CN" sz="2400" b="1" dirty="0">
              <a:solidFill>
                <a:srgbClr val="008080"/>
              </a:solidFill>
              <a:latin typeface="Times New Roman" panose="02020603050405020304" pitchFamily="18" charset="0"/>
            </a:endParaRPr>
          </a:p>
          <a:p>
            <a:pPr algn="l"/>
            <a:r>
              <a:rPr lang="zh-CN" altLang="en-US" sz="2400" b="1" dirty="0">
                <a:solidFill>
                  <a:srgbClr val="008080"/>
                </a:solidFill>
                <a:latin typeface="Times New Roman" panose="02020603050405020304" pitchFamily="18" charset="0"/>
              </a:rPr>
              <a:t>子公司</a:t>
            </a:r>
            <a:r>
              <a:rPr lang="en-US" altLang="zh-CN" sz="2400" b="1" dirty="0">
                <a:solidFill>
                  <a:srgbClr val="008080"/>
                </a:solidFill>
                <a:latin typeface="Times New Roman" panose="02020603050405020304" pitchFamily="18" charset="0"/>
              </a:rPr>
              <a:t>C               500</a:t>
            </a:r>
            <a:r>
              <a:rPr lang="zh-CN" altLang="en-US" sz="2400" b="1" dirty="0">
                <a:solidFill>
                  <a:srgbClr val="008080"/>
                </a:solidFill>
                <a:latin typeface="Times New Roman" panose="02020603050405020304" pitchFamily="18" charset="0"/>
              </a:rPr>
              <a:t>万元                         </a:t>
            </a:r>
            <a:r>
              <a:rPr lang="en-US" altLang="zh-CN" sz="2400" b="1" dirty="0">
                <a:solidFill>
                  <a:srgbClr val="008080"/>
                </a:solidFill>
                <a:latin typeface="Times New Roman" panose="02020603050405020304" pitchFamily="18" charset="0"/>
              </a:rPr>
              <a:t>500</a:t>
            </a:r>
            <a:r>
              <a:rPr lang="zh-CN" altLang="en-US" sz="2400" b="1" dirty="0">
                <a:solidFill>
                  <a:srgbClr val="008080"/>
                </a:solidFill>
                <a:latin typeface="Times New Roman" panose="02020603050405020304" pitchFamily="18" charset="0"/>
              </a:rPr>
              <a:t>万元</a:t>
            </a:r>
            <a:endParaRPr lang="zh-CN" altLang="en-US" sz="2400" b="1" dirty="0">
              <a:solidFill>
                <a:srgbClr val="008080"/>
              </a:solidFill>
              <a:latin typeface="Times New Roman" panose="02020603050405020304" pitchFamily="18" charset="0"/>
            </a:endParaRPr>
          </a:p>
          <a:p>
            <a:pPr algn="l"/>
            <a:endParaRPr lang="zh-CN" altLang="en-US" sz="2400" dirty="0">
              <a:latin typeface="Times New Roman" panose="02020603050405020304" pitchFamily="18" charset="0"/>
            </a:endParaRPr>
          </a:p>
          <a:p>
            <a:pPr algn="l"/>
            <a:endParaRPr lang="en-US" altLang="zh-CN" sz="2400" dirty="0">
              <a:latin typeface="Times New Roman" panose="02020603050405020304" pitchFamily="18" charset="0"/>
            </a:endParaRPr>
          </a:p>
        </p:txBody>
      </p:sp>
      <p:sp>
        <p:nvSpPr>
          <p:cNvPr id="10246" name="Rectangle 8"/>
          <p:cNvSpPr/>
          <p:nvPr/>
        </p:nvSpPr>
        <p:spPr>
          <a:xfrm>
            <a:off x="1258888" y="115888"/>
            <a:ext cx="6788150" cy="701675"/>
          </a:xfrm>
          <a:prstGeom prst="rect">
            <a:avLst/>
          </a:prstGeom>
          <a:noFill/>
          <a:ln w="9525">
            <a:noFill/>
          </a:ln>
        </p:spPr>
        <p:txBody>
          <a:bodyPr wrap="none">
            <a:spAutoFit/>
          </a:bodyPr>
          <a:lstStyle/>
          <a:p>
            <a:pPr algn="l"/>
            <a:r>
              <a:rPr lang="zh-CN" altLang="en-US" sz="4000" b="1" dirty="0">
                <a:solidFill>
                  <a:srgbClr val="008080"/>
                </a:solidFill>
                <a:latin typeface="Times New Roman" panose="02020603050405020304" pitchFamily="18" charset="0"/>
              </a:rPr>
              <a:t>二、主要指标填报及审核要点</a:t>
            </a:r>
            <a:endParaRPr lang="zh-CN" altLang="en-US" sz="4000" b="1" dirty="0">
              <a:solidFill>
                <a:srgbClr val="008080"/>
              </a:solidFill>
              <a:latin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丝状">
  <a:themeElements>
    <a:clrScheme name="丝状 1">
      <a:dk1>
        <a:srgbClr val="000000"/>
      </a:dk1>
      <a:lt1>
        <a:srgbClr val="FFFFFF"/>
      </a:lt1>
      <a:dk2>
        <a:srgbClr val="766F54"/>
      </a:dk2>
      <a:lt2>
        <a:srgbClr val="E3EACF"/>
      </a:lt2>
      <a:accent1>
        <a:srgbClr val="A53010"/>
      </a:accent1>
      <a:accent2>
        <a:srgbClr val="DE7E18"/>
      </a:accent2>
      <a:accent3>
        <a:srgbClr val="FFFFFF"/>
      </a:accent3>
      <a:accent4>
        <a:srgbClr val="000000"/>
      </a:accent4>
      <a:accent5>
        <a:srgbClr val="CFADAA"/>
      </a:accent5>
      <a:accent6>
        <a:srgbClr val="C97215"/>
      </a:accent6>
      <a:hlink>
        <a:srgbClr val="FB4A18"/>
      </a:hlink>
      <a:folHlink>
        <a:srgbClr val="FB9318"/>
      </a:folHlink>
    </a:clrScheme>
    <a:fontScheme name="丝状">
      <a:majorFont>
        <a:latin typeface="Century Gothic"/>
        <a:ea typeface="宋体"/>
        <a:cs typeface=""/>
      </a:majorFont>
      <a:minorFont>
        <a:latin typeface="Century Gothic"/>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3366FF"/>
        </a:solidFill>
        <a:ln w="9525" cap="flat" cmpd="sng" algn="ctr">
          <a:solidFill>
            <a:srgbClr val="FF00FF"/>
          </a:solidFill>
          <a:prstDash val="solid"/>
          <a:round/>
          <a:headEnd type="none" w="med" len="med"/>
          <a:tailEnd type="none" w="med" len="med"/>
        </a:ln>
      </a:spPr>
      <a:bodyPr vert="horz" wrap="none" lIns="91440" tIns="45720" rIns="91440" bIns="45720" numCol="1"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1" lang="zh-CN" altLang="en-US" sz="2000" b="0" i="0" u="none" strike="noStrike" cap="none" normalizeH="0" baseline="0" smtClean="0">
            <a:ln>
              <a:noFill/>
            </a:ln>
            <a:solidFill>
              <a:srgbClr val="FFFF00"/>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rgbClr val="3366FF"/>
        </a:solidFill>
        <a:ln w="9525" cap="flat" cmpd="sng" algn="ctr">
          <a:solidFill>
            <a:srgbClr val="FF00FF"/>
          </a:solidFill>
          <a:prstDash val="solid"/>
          <a:round/>
          <a:headEnd type="none" w="med" len="med"/>
          <a:tailEnd type="none" w="med" len="med"/>
        </a:ln>
      </a:spPr>
      <a:bodyPr vert="horz" wrap="none" lIns="91440" tIns="45720" rIns="91440" bIns="45720" numCol="1"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1" lang="zh-CN" altLang="en-US" sz="2000" b="0" i="0" u="none" strike="noStrike" cap="none" normalizeH="0" baseline="0" smtClean="0">
            <a:ln>
              <a:noFill/>
            </a:ln>
            <a:solidFill>
              <a:srgbClr val="FFFF00"/>
            </a:solidFill>
            <a:effectLst/>
            <a:latin typeface="Times New Roman" panose="02020603050405020304" pitchFamily="18" charset="0"/>
            <a:ea typeface="宋体" panose="02010600030101010101" pitchFamily="2" charset="-122"/>
          </a:defRPr>
        </a:defPPr>
      </a:lstStyle>
    </a:lnDef>
  </a:objectDefaults>
  <a:extraClrSchemeLst>
    <a:extraClrScheme>
      <a:clrScheme name="丝状 1">
        <a:dk1>
          <a:srgbClr val="000000"/>
        </a:dk1>
        <a:lt1>
          <a:srgbClr val="FFFFFF"/>
        </a:lt1>
        <a:dk2>
          <a:srgbClr val="766F54"/>
        </a:dk2>
        <a:lt2>
          <a:srgbClr val="E3EACF"/>
        </a:lt2>
        <a:accent1>
          <a:srgbClr val="A53010"/>
        </a:accent1>
        <a:accent2>
          <a:srgbClr val="DE7E18"/>
        </a:accent2>
        <a:accent3>
          <a:srgbClr val="FFFFFF"/>
        </a:accent3>
        <a:accent4>
          <a:srgbClr val="000000"/>
        </a:accent4>
        <a:accent5>
          <a:srgbClr val="CFADAA"/>
        </a:accent5>
        <a:accent6>
          <a:srgbClr val="C97215"/>
        </a:accent6>
        <a:hlink>
          <a:srgbClr val="FB4A18"/>
        </a:hlink>
        <a:folHlink>
          <a:srgbClr val="FB931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13490</Words>
  <Application>WPS 演示</Application>
  <PresentationFormat>全屏显示(4:3)</PresentationFormat>
  <Paragraphs>713</Paragraphs>
  <Slides>66</Slides>
  <Notes>66</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2</vt:i4>
      </vt:variant>
      <vt:variant>
        <vt:lpstr>幻灯片标题</vt:lpstr>
      </vt:variant>
      <vt:variant>
        <vt:i4>66</vt:i4>
      </vt:variant>
    </vt:vector>
  </HeadingPairs>
  <TitlesOfParts>
    <vt:vector size="81" baseType="lpstr">
      <vt:lpstr>Arial</vt:lpstr>
      <vt:lpstr>宋体</vt:lpstr>
      <vt:lpstr>Wingdings</vt:lpstr>
      <vt:lpstr>Times New Roman</vt:lpstr>
      <vt:lpstr>Century Gothic</vt:lpstr>
      <vt:lpstr>幼圆</vt:lpstr>
      <vt:lpstr>Wingdings 3</vt:lpstr>
      <vt:lpstr>黑体</vt:lpstr>
      <vt:lpstr>隶书</vt:lpstr>
      <vt:lpstr>华文琥珀</vt:lpstr>
      <vt:lpstr>微软雅黑</vt:lpstr>
      <vt:lpstr>Arial Unicode MS</vt:lpstr>
      <vt:lpstr>丝状</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Administrator</cp:lastModifiedBy>
  <cp:revision>627</cp:revision>
  <dcterms:created xsi:type="dcterms:W3CDTF">2004-04-08T07:17:00Z</dcterms:created>
  <dcterms:modified xsi:type="dcterms:W3CDTF">2019-05-24T00:16:05Z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2052-11.1.0.8661</vt:lpwstr>
  </property>
</Properties>
</file>